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00"/>
  </p:notesMasterIdLst>
  <p:sldIdLst>
    <p:sldId id="256" r:id="rId2"/>
    <p:sldId id="257" r:id="rId3"/>
    <p:sldId id="258" r:id="rId4"/>
    <p:sldId id="259" r:id="rId5"/>
    <p:sldId id="298" r:id="rId6"/>
    <p:sldId id="275" r:id="rId7"/>
    <p:sldId id="276" r:id="rId8"/>
    <p:sldId id="277" r:id="rId9"/>
    <p:sldId id="278" r:id="rId10"/>
    <p:sldId id="279" r:id="rId11"/>
    <p:sldId id="260" r:id="rId12"/>
    <p:sldId id="274" r:id="rId13"/>
    <p:sldId id="271" r:id="rId14"/>
    <p:sldId id="272" r:id="rId15"/>
    <p:sldId id="268" r:id="rId16"/>
    <p:sldId id="269" r:id="rId17"/>
    <p:sldId id="476" r:id="rId18"/>
    <p:sldId id="477" r:id="rId19"/>
    <p:sldId id="281" r:id="rId20"/>
    <p:sldId id="306" r:id="rId21"/>
    <p:sldId id="307" r:id="rId22"/>
    <p:sldId id="478" r:id="rId23"/>
    <p:sldId id="479" r:id="rId24"/>
    <p:sldId id="480" r:id="rId25"/>
    <p:sldId id="481" r:id="rId26"/>
    <p:sldId id="482" r:id="rId27"/>
    <p:sldId id="499" r:id="rId28"/>
    <p:sldId id="500" r:id="rId29"/>
    <p:sldId id="483" r:id="rId30"/>
    <p:sldId id="484" r:id="rId31"/>
    <p:sldId id="485" r:id="rId32"/>
    <p:sldId id="486" r:id="rId33"/>
    <p:sldId id="487" r:id="rId34"/>
    <p:sldId id="488" r:id="rId35"/>
    <p:sldId id="489" r:id="rId36"/>
    <p:sldId id="490" r:id="rId37"/>
    <p:sldId id="491" r:id="rId38"/>
    <p:sldId id="492" r:id="rId39"/>
    <p:sldId id="493" r:id="rId40"/>
    <p:sldId id="494" r:id="rId41"/>
    <p:sldId id="495" r:id="rId42"/>
    <p:sldId id="496" r:id="rId43"/>
    <p:sldId id="497" r:id="rId44"/>
    <p:sldId id="502" r:id="rId45"/>
    <p:sldId id="503" r:id="rId46"/>
    <p:sldId id="504" r:id="rId47"/>
    <p:sldId id="505" r:id="rId48"/>
    <p:sldId id="501" r:id="rId49"/>
    <p:sldId id="548" r:id="rId50"/>
    <p:sldId id="549" r:id="rId51"/>
    <p:sldId id="550" r:id="rId52"/>
    <p:sldId id="551" r:id="rId53"/>
    <p:sldId id="287" r:id="rId54"/>
    <p:sldId id="309" r:id="rId55"/>
    <p:sldId id="310" r:id="rId56"/>
    <p:sldId id="562" r:id="rId57"/>
    <p:sldId id="311" r:id="rId58"/>
    <p:sldId id="506" r:id="rId59"/>
    <p:sldId id="507" r:id="rId60"/>
    <p:sldId id="561" r:id="rId61"/>
    <p:sldId id="563" r:id="rId62"/>
    <p:sldId id="558" r:id="rId63"/>
    <p:sldId id="568" r:id="rId64"/>
    <p:sldId id="559" r:id="rId65"/>
    <p:sldId id="560" r:id="rId66"/>
    <p:sldId id="513" r:id="rId67"/>
    <p:sldId id="514" r:id="rId68"/>
    <p:sldId id="515" r:id="rId69"/>
    <p:sldId id="516" r:id="rId70"/>
    <p:sldId id="517" r:id="rId71"/>
    <p:sldId id="518" r:id="rId72"/>
    <p:sldId id="520" r:id="rId73"/>
    <p:sldId id="521" r:id="rId74"/>
    <p:sldId id="522" r:id="rId75"/>
    <p:sldId id="523" r:id="rId76"/>
    <p:sldId id="524" r:id="rId77"/>
    <p:sldId id="525" r:id="rId78"/>
    <p:sldId id="526" r:id="rId79"/>
    <p:sldId id="527" r:id="rId80"/>
    <p:sldId id="528" r:id="rId81"/>
    <p:sldId id="529" r:id="rId82"/>
    <p:sldId id="530" r:id="rId83"/>
    <p:sldId id="531" r:id="rId84"/>
    <p:sldId id="532" r:id="rId85"/>
    <p:sldId id="536" r:id="rId86"/>
    <p:sldId id="537" r:id="rId87"/>
    <p:sldId id="533" r:id="rId88"/>
    <p:sldId id="534" r:id="rId89"/>
    <p:sldId id="535" r:id="rId90"/>
    <p:sldId id="538" r:id="rId91"/>
    <p:sldId id="539" r:id="rId92"/>
    <p:sldId id="540" r:id="rId93"/>
    <p:sldId id="542" r:id="rId94"/>
    <p:sldId id="543" r:id="rId95"/>
    <p:sldId id="544" r:id="rId96"/>
    <p:sldId id="545" r:id="rId97"/>
    <p:sldId id="546" r:id="rId98"/>
    <p:sldId id="547"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08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CAA8E4-A7AA-4982-9E7C-7EAFD5DC3500}" type="datetimeFigureOut">
              <a:rPr lang="en-US" smtClean="0"/>
              <a:t>2/21/2022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8EAC7F-82C6-4B21-9F6A-7B051C431959}" type="slidenum">
              <a:rPr lang="en-US" smtClean="0"/>
              <a:t>‹#›</a:t>
            </a:fld>
            <a:endParaRPr lang="en-US"/>
          </a:p>
        </p:txBody>
      </p:sp>
    </p:spTree>
    <p:extLst>
      <p:ext uri="{BB962C8B-B14F-4D97-AF65-F5344CB8AC3E}">
        <p14:creationId xmlns:p14="http://schemas.microsoft.com/office/powerpoint/2010/main" val="175301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1"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1493289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1"/>
          <p:cNvSpPr>
            <a:spLocks noGrp="1" noRot="1" noChangeAspect="1" noChangeArrowheads="1" noTextEdit="1"/>
          </p:cNvSpPr>
          <p:nvPr>
            <p:ph type="sldImg"/>
          </p:nvPr>
        </p:nvSpPr>
        <p:spPr>
          <a:xfrm>
            <a:off x="-14224000" y="-11796713"/>
            <a:ext cx="16638588" cy="12480926"/>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9" name="Text Box 2"/>
          <p:cNvSpPr txBox="1">
            <a:spLocks noChangeArrowheads="1"/>
          </p:cNvSpPr>
          <p:nvPr/>
        </p:nvSpPr>
        <p:spPr bwMode="auto">
          <a:xfrm>
            <a:off x="685800" y="4343400"/>
            <a:ext cx="547370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148415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1"/>
          <p:cNvSpPr>
            <a:spLocks noGrp="1" noRot="1" noChangeAspect="1" noChangeArrowheads="1" noTextEdit="1"/>
          </p:cNvSpPr>
          <p:nvPr>
            <p:ph type="sldImg"/>
          </p:nvPr>
        </p:nvSpPr>
        <p:spPr>
          <a:xfrm>
            <a:off x="-14224000" y="-11796713"/>
            <a:ext cx="16638588" cy="12480926"/>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7" name="Text Box 2"/>
          <p:cNvSpPr txBox="1">
            <a:spLocks noChangeArrowheads="1"/>
          </p:cNvSpPr>
          <p:nvPr/>
        </p:nvSpPr>
        <p:spPr bwMode="auto">
          <a:xfrm>
            <a:off x="685800" y="4343400"/>
            <a:ext cx="547370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219411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1"/>
          <p:cNvSpPr>
            <a:spLocks noGrp="1" noRot="1" noChangeAspect="1" noChangeArrowheads="1" noTextEdit="1"/>
          </p:cNvSpPr>
          <p:nvPr>
            <p:ph type="sldImg"/>
          </p:nvPr>
        </p:nvSpPr>
        <p:spPr>
          <a:xfrm>
            <a:off x="-14224000" y="-11796713"/>
            <a:ext cx="16638588" cy="12480926"/>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5" name="Text Box 2"/>
          <p:cNvSpPr txBox="1">
            <a:spLocks noChangeArrowheads="1"/>
          </p:cNvSpPr>
          <p:nvPr/>
        </p:nvSpPr>
        <p:spPr bwMode="auto">
          <a:xfrm>
            <a:off x="685800" y="4343400"/>
            <a:ext cx="547370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3740914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41</a:t>
            </a:fld>
            <a:endParaRPr lang="en-US"/>
          </a:p>
        </p:txBody>
      </p:sp>
    </p:spTree>
    <p:extLst>
      <p:ext uri="{BB962C8B-B14F-4D97-AF65-F5344CB8AC3E}">
        <p14:creationId xmlns:p14="http://schemas.microsoft.com/office/powerpoint/2010/main" val="3952589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8EAC7F-82C6-4B21-9F6A-7B051C431959}" type="slidenum">
              <a:rPr lang="en-US" smtClean="0"/>
              <a:t>68</a:t>
            </a:fld>
            <a:endParaRPr lang="en-US"/>
          </a:p>
        </p:txBody>
      </p:sp>
    </p:spTree>
    <p:extLst>
      <p:ext uri="{BB962C8B-B14F-4D97-AF65-F5344CB8AC3E}">
        <p14:creationId xmlns:p14="http://schemas.microsoft.com/office/powerpoint/2010/main" val="2593574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3"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33319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3"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3633348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
          <p:cNvSpPr>
            <a:spLocks noGrp="1" noRot="1" noChangeAspect="1" noChangeArrowheads="1" noTextEdit="1"/>
          </p:cNvSpPr>
          <p:nvPr>
            <p:ph type="sldImg"/>
          </p:nvPr>
        </p:nvSpPr>
        <p:spPr>
          <a:xfrm>
            <a:off x="-14224000" y="-11796713"/>
            <a:ext cx="16638588" cy="12480926"/>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1" name="Text Box 2"/>
          <p:cNvSpPr txBox="1">
            <a:spLocks noChangeArrowheads="1"/>
          </p:cNvSpPr>
          <p:nvPr/>
        </p:nvSpPr>
        <p:spPr bwMode="auto">
          <a:xfrm>
            <a:off x="685800" y="4343400"/>
            <a:ext cx="547370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214742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1"/>
          <p:cNvSpPr>
            <a:spLocks noGrp="1" noRot="1" noChangeAspect="1" noChangeArrowheads="1" noTextEdit="1"/>
          </p:cNvSpPr>
          <p:nvPr>
            <p:ph type="sldImg"/>
          </p:nvPr>
        </p:nvSpPr>
        <p:spPr>
          <a:xfrm>
            <a:off x="-14225588" y="-11796713"/>
            <a:ext cx="16644938" cy="12484101"/>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9" name="Text Box 2"/>
          <p:cNvSpPr txBox="1">
            <a:spLocks noChangeArrowheads="1"/>
          </p:cNvSpPr>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2686858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
          <p:cNvSpPr>
            <a:spLocks noGrp="1" noRot="1" noChangeAspect="1" noChangeArrowheads="1" noTextEdit="1"/>
          </p:cNvSpPr>
          <p:nvPr>
            <p:ph type="sldImg"/>
          </p:nvPr>
        </p:nvSpPr>
        <p:spPr>
          <a:xfrm>
            <a:off x="-14224000" y="-11796713"/>
            <a:ext cx="16638588" cy="12480926"/>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7" name="Text Box 2"/>
          <p:cNvSpPr txBox="1">
            <a:spLocks noChangeArrowheads="1"/>
          </p:cNvSpPr>
          <p:nvPr/>
        </p:nvSpPr>
        <p:spPr bwMode="auto">
          <a:xfrm>
            <a:off x="685800" y="4343400"/>
            <a:ext cx="547370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302547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
          <p:cNvSpPr>
            <a:spLocks noGrp="1" noRot="1" noChangeAspect="1" noChangeArrowheads="1" noTextEdit="1"/>
          </p:cNvSpPr>
          <p:nvPr>
            <p:ph type="sldImg"/>
          </p:nvPr>
        </p:nvSpPr>
        <p:spPr>
          <a:xfrm>
            <a:off x="-14224000" y="-11796713"/>
            <a:ext cx="16638588" cy="12480926"/>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5" name="Text Box 2"/>
          <p:cNvSpPr txBox="1">
            <a:spLocks noChangeArrowheads="1"/>
          </p:cNvSpPr>
          <p:nvPr/>
        </p:nvSpPr>
        <p:spPr bwMode="auto">
          <a:xfrm>
            <a:off x="685800" y="4343400"/>
            <a:ext cx="547370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331397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
          <p:cNvSpPr>
            <a:spLocks noGrp="1" noRot="1" noChangeAspect="1" noChangeArrowheads="1" noTextEdit="1"/>
          </p:cNvSpPr>
          <p:nvPr>
            <p:ph type="sldImg"/>
          </p:nvPr>
        </p:nvSpPr>
        <p:spPr>
          <a:xfrm>
            <a:off x="-14224000" y="-11796713"/>
            <a:ext cx="16638588" cy="12480926"/>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3" name="Text Box 2"/>
          <p:cNvSpPr txBox="1">
            <a:spLocks noChangeArrowheads="1"/>
          </p:cNvSpPr>
          <p:nvPr/>
        </p:nvSpPr>
        <p:spPr bwMode="auto">
          <a:xfrm>
            <a:off x="685800" y="4343400"/>
            <a:ext cx="547370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1112179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1"/>
          <p:cNvSpPr>
            <a:spLocks noGrp="1" noRot="1" noChangeAspect="1" noChangeArrowheads="1" noTextEdit="1"/>
          </p:cNvSpPr>
          <p:nvPr>
            <p:ph type="sldImg"/>
          </p:nvPr>
        </p:nvSpPr>
        <p:spPr>
          <a:xfrm>
            <a:off x="-14224000" y="-11796713"/>
            <a:ext cx="16638588" cy="12480926"/>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1" name="Text Box 2"/>
          <p:cNvSpPr txBox="1">
            <a:spLocks noChangeArrowheads="1"/>
          </p:cNvSpPr>
          <p:nvPr/>
        </p:nvSpPr>
        <p:spPr bwMode="auto">
          <a:xfrm>
            <a:off x="685800" y="4343400"/>
            <a:ext cx="547370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457200">
              <a:defRPr sz="1200">
                <a:solidFill>
                  <a:srgbClr val="000000"/>
                </a:solidFill>
                <a:latin typeface="Times New Roman" pitchFamily="18" charset="0"/>
              </a:defRPr>
            </a:lvl1pPr>
            <a:lvl2pPr defTabSz="457200">
              <a:defRPr sz="1200">
                <a:solidFill>
                  <a:srgbClr val="000000"/>
                </a:solidFill>
                <a:latin typeface="Times New Roman" pitchFamily="18" charset="0"/>
              </a:defRPr>
            </a:lvl2pPr>
            <a:lvl3pPr defTabSz="457200">
              <a:defRPr sz="1200">
                <a:solidFill>
                  <a:srgbClr val="000000"/>
                </a:solidFill>
                <a:latin typeface="Times New Roman" pitchFamily="18" charset="0"/>
              </a:defRPr>
            </a:lvl3pPr>
            <a:lvl4pPr defTabSz="457200">
              <a:defRPr sz="1200">
                <a:solidFill>
                  <a:srgbClr val="000000"/>
                </a:solidFill>
                <a:latin typeface="Times New Roman" pitchFamily="18" charset="0"/>
              </a:defRPr>
            </a:lvl4pPr>
            <a:lvl5pPr defTabSz="457200">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defRPr sz="1200">
                <a:solidFill>
                  <a:srgbClr val="000000"/>
                </a:solidFill>
                <a:latin typeface="Times New Roman" pitchFamily="18" charset="0"/>
              </a:defRPr>
            </a:lvl9pPr>
          </a:lstStyle>
          <a:p>
            <a:pPr eaLnBrk="1" hangingPunct="1">
              <a:buClr>
                <a:srgbClr val="000000"/>
              </a:buClr>
              <a:buSzPct val="100000"/>
              <a:buFont typeface="Times New Roman" pitchFamily="18" charset="0"/>
              <a:buNone/>
            </a:pPr>
            <a:endParaRPr lang="en-IN" altLang="en-US" sz="1800">
              <a:solidFill>
                <a:schemeClr val="tx1"/>
              </a:solidFill>
              <a:latin typeface="Calibri" pitchFamily="34" charset="0"/>
            </a:endParaRPr>
          </a:p>
        </p:txBody>
      </p:sp>
    </p:spTree>
    <p:extLst>
      <p:ext uri="{BB962C8B-B14F-4D97-AF65-F5344CB8AC3E}">
        <p14:creationId xmlns:p14="http://schemas.microsoft.com/office/powerpoint/2010/main" val="3644509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87470E6A-462C-4F83-A549-62AF73CA3E14}" type="datetimeFigureOut">
              <a:rPr lang="en-US" smtClean="0"/>
              <a:t>2/21/2022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1EBCCFA8-C15B-4296-B78E-B481C738F50E}"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7470E6A-462C-4F83-A549-62AF73CA3E14}"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CCFA8-C15B-4296-B78E-B481C738F50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7470E6A-462C-4F83-A549-62AF73CA3E14}"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BCCFA8-C15B-4296-B78E-B481C738F50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87470E6A-462C-4F83-A549-62AF73CA3E14}" type="datetimeFigureOut">
              <a:rPr lang="en-US" smtClean="0"/>
              <a:t>2/21/2022</a:t>
            </a:fld>
            <a:endParaRPr lang="en-US"/>
          </a:p>
        </p:txBody>
      </p:sp>
      <p:sp>
        <p:nvSpPr>
          <p:cNvPr id="9" name="Slide Number Placeholder 8"/>
          <p:cNvSpPr>
            <a:spLocks noGrp="1"/>
          </p:cNvSpPr>
          <p:nvPr>
            <p:ph type="sldNum" sz="quarter" idx="15"/>
          </p:nvPr>
        </p:nvSpPr>
        <p:spPr/>
        <p:txBody>
          <a:bodyPr rtlCol="0"/>
          <a:lstStyle/>
          <a:p>
            <a:fld id="{1EBCCFA8-C15B-4296-B78E-B481C738F50E}"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87470E6A-462C-4F83-A549-62AF73CA3E14}" type="datetimeFigureOut">
              <a:rPr lang="en-US" smtClean="0"/>
              <a:t>2/21/2022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1EBCCFA8-C15B-4296-B78E-B481C738F50E}"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7470E6A-462C-4F83-A549-62AF73CA3E14}" type="datetimeFigureOut">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BCCFA8-C15B-4296-B78E-B481C738F50E}"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87470E6A-462C-4F83-A549-62AF73CA3E14}" type="datetimeFigureOut">
              <a:rPr lang="en-US" smtClean="0"/>
              <a:t>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BCCFA8-C15B-4296-B78E-B481C738F50E}"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87470E6A-462C-4F83-A549-62AF73CA3E14}" type="datetimeFigureOut">
              <a:rPr lang="en-US" smtClean="0"/>
              <a:t>2/21/2022</a:t>
            </a:fld>
            <a:endParaRPr lang="en-US"/>
          </a:p>
        </p:txBody>
      </p:sp>
      <p:sp>
        <p:nvSpPr>
          <p:cNvPr id="7" name="Slide Number Placeholder 6"/>
          <p:cNvSpPr>
            <a:spLocks noGrp="1"/>
          </p:cNvSpPr>
          <p:nvPr>
            <p:ph type="sldNum" sz="quarter" idx="11"/>
          </p:nvPr>
        </p:nvSpPr>
        <p:spPr/>
        <p:txBody>
          <a:bodyPr rtlCol="0"/>
          <a:lstStyle/>
          <a:p>
            <a:fld id="{1EBCCFA8-C15B-4296-B78E-B481C738F50E}"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470E6A-462C-4F83-A549-62AF73CA3E14}" type="datetimeFigureOut">
              <a:rPr lang="en-US" smtClean="0"/>
              <a:t>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BCCFA8-C15B-4296-B78E-B481C738F50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87470E6A-462C-4F83-A549-62AF73CA3E14}" type="datetimeFigureOut">
              <a:rPr lang="en-US" smtClean="0"/>
              <a:t>2/21/2022</a:t>
            </a:fld>
            <a:endParaRPr lang="en-US"/>
          </a:p>
        </p:txBody>
      </p:sp>
      <p:sp>
        <p:nvSpPr>
          <p:cNvPr id="22" name="Slide Number Placeholder 21"/>
          <p:cNvSpPr>
            <a:spLocks noGrp="1"/>
          </p:cNvSpPr>
          <p:nvPr>
            <p:ph type="sldNum" sz="quarter" idx="15"/>
          </p:nvPr>
        </p:nvSpPr>
        <p:spPr/>
        <p:txBody>
          <a:bodyPr rtlCol="0"/>
          <a:lstStyle/>
          <a:p>
            <a:fld id="{1EBCCFA8-C15B-4296-B78E-B481C738F50E}"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87470E6A-462C-4F83-A549-62AF73CA3E14}" type="datetimeFigureOut">
              <a:rPr lang="en-US" smtClean="0"/>
              <a:t>2/21/2022</a:t>
            </a:fld>
            <a:endParaRPr lang="en-US"/>
          </a:p>
        </p:txBody>
      </p:sp>
      <p:sp>
        <p:nvSpPr>
          <p:cNvPr id="18" name="Slide Number Placeholder 17"/>
          <p:cNvSpPr>
            <a:spLocks noGrp="1"/>
          </p:cNvSpPr>
          <p:nvPr>
            <p:ph type="sldNum" sz="quarter" idx="11"/>
          </p:nvPr>
        </p:nvSpPr>
        <p:spPr/>
        <p:txBody>
          <a:bodyPr rtlCol="0"/>
          <a:lstStyle/>
          <a:p>
            <a:fld id="{1EBCCFA8-C15B-4296-B78E-B481C738F50E}"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87470E6A-462C-4F83-A549-62AF73CA3E14}" type="datetimeFigureOut">
              <a:rPr lang="en-US" smtClean="0"/>
              <a:t>2/21/2022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1EBCCFA8-C15B-4296-B78E-B481C738F50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Soft Computing</a:t>
            </a:r>
            <a:endParaRPr lang="en-US" dirty="0"/>
          </a:p>
        </p:txBody>
      </p:sp>
      <p:sp>
        <p:nvSpPr>
          <p:cNvPr id="3" name="Subtitle 2"/>
          <p:cNvSpPr>
            <a:spLocks noGrp="1"/>
          </p:cNvSpPr>
          <p:nvPr>
            <p:ph type="subTitle" idx="1"/>
          </p:nvPr>
        </p:nvSpPr>
        <p:spPr/>
        <p:txBody>
          <a:bodyPr/>
          <a:lstStyle/>
          <a:p>
            <a:r>
              <a:rPr lang="en-US" dirty="0" smtClean="0"/>
              <a:t>CS3EA03</a:t>
            </a:r>
            <a:endParaRPr lang="en-US" dirty="0"/>
          </a:p>
        </p:txBody>
      </p:sp>
    </p:spTree>
    <p:extLst>
      <p:ext uri="{BB962C8B-B14F-4D97-AF65-F5344CB8AC3E}">
        <p14:creationId xmlns:p14="http://schemas.microsoft.com/office/powerpoint/2010/main" val="8934010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Multilayer </a:t>
            </a:r>
            <a:r>
              <a:rPr lang="en-US" b="1" dirty="0"/>
              <a:t>feed forward network</a:t>
            </a:r>
            <a:endParaRPr lang="en-US" dirty="0"/>
          </a:p>
        </p:txBody>
      </p:sp>
      <p:sp>
        <p:nvSpPr>
          <p:cNvPr id="3" name="Content Placeholder 2"/>
          <p:cNvSpPr>
            <a:spLocks noGrp="1"/>
          </p:cNvSpPr>
          <p:nvPr>
            <p:ph sz="quarter" idx="1"/>
          </p:nvPr>
        </p:nvSpPr>
        <p:spPr/>
        <p:txBody>
          <a:bodyPr/>
          <a:lstStyle/>
          <a:p>
            <a:pPr marL="0" indent="0" algn="just">
              <a:buNone/>
            </a:pPr>
            <a:r>
              <a:rPr lang="en-US" dirty="0"/>
              <a:t>This layer also has a hidden layer that is internal to the network and has no direct contact with the external layer. The existence of one or more hidden layers enables the network to be computationally stronger, feed-forward network because of information? </a:t>
            </a:r>
            <a:r>
              <a:rPr lang="en-US" dirty="0" err="1"/>
              <a:t>ows</a:t>
            </a:r>
            <a:r>
              <a:rPr lang="en-US" dirty="0"/>
              <a:t> through the input function, and the intermediate computations used to </a:t>
            </a:r>
            <a:r>
              <a:rPr lang="en-US" dirty="0" err="1"/>
              <a:t>de?ne</a:t>
            </a:r>
            <a:r>
              <a:rPr lang="en-US" dirty="0"/>
              <a:t> the output Z. There are no feedback connections in which outputs of the model are fed back into itself.</a:t>
            </a:r>
          </a:p>
        </p:txBody>
      </p:sp>
    </p:spTree>
    <p:extLst>
      <p:ext uri="{BB962C8B-B14F-4D97-AF65-F5344CB8AC3E}">
        <p14:creationId xmlns:p14="http://schemas.microsoft.com/office/powerpoint/2010/main" val="40524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Single node with its own feedback</a:t>
            </a:r>
            <a:r>
              <a:rPr lang="en-US" dirty="0"/>
              <a:t> </a:t>
            </a:r>
            <a:br>
              <a:rPr lang="en-US" dirty="0"/>
            </a:br>
            <a:r>
              <a:rPr lang="en-US"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580" y="1676400"/>
            <a:ext cx="596942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6934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Single node with its own feedback</a:t>
            </a:r>
            <a:r>
              <a:rPr lang="en-US" dirty="0"/>
              <a:t> </a:t>
            </a:r>
            <a:br>
              <a:rPr lang="en-US" dirty="0"/>
            </a:br>
            <a:r>
              <a:rPr lang="en-US" dirty="0"/>
              <a:t> </a:t>
            </a:r>
          </a:p>
        </p:txBody>
      </p:sp>
      <p:sp>
        <p:nvSpPr>
          <p:cNvPr id="3" name="Content Placeholder 2"/>
          <p:cNvSpPr>
            <a:spLocks noGrp="1"/>
          </p:cNvSpPr>
          <p:nvPr>
            <p:ph sz="quarter" idx="1"/>
          </p:nvPr>
        </p:nvSpPr>
        <p:spPr/>
        <p:txBody>
          <a:bodyPr>
            <a:normAutofit/>
          </a:bodyPr>
          <a:lstStyle/>
          <a:p>
            <a:pPr marL="0" indent="0" algn="just">
              <a:buNone/>
            </a:pPr>
            <a:r>
              <a:rPr lang="en-US" dirty="0"/>
              <a:t>When outputs can be directed back as inputs to the same layer or preceding layer nodes, then it results in feedback networks. Recurrent networks are feedback networks with closed loops. The above figure shows a single recurrent network having a single neuron with feedback to itself.</a:t>
            </a:r>
          </a:p>
        </p:txBody>
      </p:sp>
    </p:spTree>
    <p:extLst>
      <p:ext uri="{BB962C8B-B14F-4D97-AF65-F5344CB8AC3E}">
        <p14:creationId xmlns:p14="http://schemas.microsoft.com/office/powerpoint/2010/main" val="2797912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 </a:t>
            </a:r>
            <a:r>
              <a:rPr lang="en-US" b="1" dirty="0"/>
              <a:t>Single-layer recurrent network</a:t>
            </a:r>
            <a:r>
              <a:rPr lang="en-US" dirty="0"/>
              <a:t> </a:t>
            </a:r>
            <a:br>
              <a:rPr lang="en-US" dirty="0"/>
            </a:br>
            <a:r>
              <a:rPr lang="en-US" dirty="0"/>
              <a:t> </a:t>
            </a:r>
          </a:p>
        </p:txBody>
      </p:sp>
      <p:pic>
        <p:nvPicPr>
          <p:cNvPr id="409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28712" y="1622425"/>
            <a:ext cx="6124575"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33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dirty="0"/>
              <a:t> </a:t>
            </a:r>
            <a:r>
              <a:rPr lang="en-US" b="1" dirty="0"/>
              <a:t>Single-layer recurrent network</a:t>
            </a:r>
            <a:r>
              <a:rPr lang="en-US" dirty="0"/>
              <a:t> </a:t>
            </a:r>
            <a:br>
              <a:rPr lang="en-US" dirty="0"/>
            </a:br>
            <a:r>
              <a:rPr lang="en-US" dirty="0"/>
              <a:t> </a:t>
            </a:r>
          </a:p>
        </p:txBody>
      </p:sp>
      <p:sp>
        <p:nvSpPr>
          <p:cNvPr id="3" name="Content Placeholder 2"/>
          <p:cNvSpPr>
            <a:spLocks noGrp="1"/>
          </p:cNvSpPr>
          <p:nvPr>
            <p:ph sz="quarter" idx="1"/>
          </p:nvPr>
        </p:nvSpPr>
        <p:spPr/>
        <p:txBody>
          <a:bodyPr/>
          <a:lstStyle/>
          <a:p>
            <a:pPr marL="0" indent="0" algn="just">
              <a:buNone/>
            </a:pPr>
            <a:r>
              <a:rPr lang="en-US" dirty="0"/>
              <a:t>The above network is a single-layer network with a feedback connection in which the processing element’s output can be directed back to itself or to another processing element or both. A recurrent neural network is a class of artificial neural networks where connections between nodes form a directed graph along a sequence. This allows it to exhibit dynamic temporal behavior for a time sequence. Unlike </a:t>
            </a:r>
            <a:r>
              <a:rPr lang="en-US" dirty="0" err="1"/>
              <a:t>feedforward</a:t>
            </a:r>
            <a:r>
              <a:rPr lang="en-US" dirty="0"/>
              <a:t> neural networks, RNNs can use their internal state (memory) to process sequences of inputs.</a:t>
            </a:r>
          </a:p>
        </p:txBody>
      </p:sp>
    </p:spTree>
    <p:extLst>
      <p:ext uri="{BB962C8B-B14F-4D97-AF65-F5344CB8AC3E}">
        <p14:creationId xmlns:p14="http://schemas.microsoft.com/office/powerpoint/2010/main" val="885167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t>Multilayer recurrent network</a:t>
            </a:r>
            <a:r>
              <a:rPr lang="en-US" dirty="0"/>
              <a:t> </a:t>
            </a:r>
          </a:p>
        </p:txBody>
      </p:sp>
      <p:pic>
        <p:nvPicPr>
          <p:cNvPr id="51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2299984"/>
            <a:ext cx="7467600" cy="3474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6934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t>Multilayer recurrent network</a:t>
            </a:r>
            <a:r>
              <a:rPr lang="en-US" dirty="0"/>
              <a:t> </a:t>
            </a:r>
          </a:p>
        </p:txBody>
      </p:sp>
      <p:sp>
        <p:nvSpPr>
          <p:cNvPr id="3" name="Content Placeholder 2"/>
          <p:cNvSpPr>
            <a:spLocks noGrp="1"/>
          </p:cNvSpPr>
          <p:nvPr>
            <p:ph sz="quarter" idx="1"/>
          </p:nvPr>
        </p:nvSpPr>
        <p:spPr/>
        <p:txBody>
          <a:bodyPr/>
          <a:lstStyle/>
          <a:p>
            <a:pPr marL="0" indent="0" algn="just">
              <a:buNone/>
            </a:pPr>
            <a:r>
              <a:rPr lang="en-US" dirty="0"/>
              <a:t>In this type of network, processing element output can be directed to the processing element in the same layer and in the preceding layer forming a multilayer recurrent network. They perform the same task for every element of a sequence, with the output being dependent on the previous computations. Inputs are not needed at each time step. The main feature of a Recurrent Neural Network is its hidden state, which captures some information about a sequence.</a:t>
            </a:r>
          </a:p>
        </p:txBody>
      </p:sp>
    </p:spTree>
    <p:extLst>
      <p:ext uri="{BB962C8B-B14F-4D97-AF65-F5344CB8AC3E}">
        <p14:creationId xmlns:p14="http://schemas.microsoft.com/office/powerpoint/2010/main" val="1556934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ANN</a:t>
            </a:r>
            <a:endParaRPr lang="en-US" dirty="0"/>
          </a:p>
        </p:txBody>
      </p:sp>
      <p:sp>
        <p:nvSpPr>
          <p:cNvPr id="3" name="Content Placeholder 2"/>
          <p:cNvSpPr>
            <a:spLocks noGrp="1"/>
          </p:cNvSpPr>
          <p:nvPr>
            <p:ph sz="quarter" idx="1"/>
          </p:nvPr>
        </p:nvSpPr>
        <p:spPr/>
        <p:txBody>
          <a:bodyPr/>
          <a:lstStyle/>
          <a:p>
            <a:pPr fontAlgn="base"/>
            <a:r>
              <a:rPr lang="en-US" dirty="0"/>
              <a:t>The model of Artificial neural network can be specified by three entities: </a:t>
            </a:r>
            <a:br>
              <a:rPr lang="en-US" dirty="0"/>
            </a:br>
            <a:r>
              <a:rPr lang="en-US" dirty="0"/>
              <a:t> </a:t>
            </a:r>
          </a:p>
          <a:p>
            <a:pPr fontAlgn="base"/>
            <a:r>
              <a:rPr lang="en-US" b="1" dirty="0">
                <a:solidFill>
                  <a:srgbClr val="FF0000"/>
                </a:solidFill>
              </a:rPr>
              <a:t>Interconnections</a:t>
            </a:r>
            <a:endParaRPr lang="en-US" dirty="0">
              <a:solidFill>
                <a:srgbClr val="FF0000"/>
              </a:solidFill>
            </a:endParaRPr>
          </a:p>
          <a:p>
            <a:pPr fontAlgn="base"/>
            <a:r>
              <a:rPr lang="en-US" b="1" u="sng" dirty="0"/>
              <a:t>Activation functions</a:t>
            </a:r>
            <a:endParaRPr lang="en-US" dirty="0"/>
          </a:p>
          <a:p>
            <a:pPr fontAlgn="base"/>
            <a:r>
              <a:rPr lang="en-US" b="1" dirty="0"/>
              <a:t>Learning rules</a:t>
            </a:r>
            <a:endParaRPr lang="en-US" dirty="0"/>
          </a:p>
          <a:p>
            <a:pPr algn="just"/>
            <a:endParaRPr lang="en-US" dirty="0"/>
          </a:p>
        </p:txBody>
      </p:sp>
    </p:spTree>
    <p:extLst>
      <p:ext uri="{BB962C8B-B14F-4D97-AF65-F5344CB8AC3E}">
        <p14:creationId xmlns:p14="http://schemas.microsoft.com/office/powerpoint/2010/main" val="40310118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ANN</a:t>
            </a:r>
            <a:endParaRPr lang="en-US" dirty="0"/>
          </a:p>
        </p:txBody>
      </p:sp>
      <p:sp>
        <p:nvSpPr>
          <p:cNvPr id="3" name="Content Placeholder 2"/>
          <p:cNvSpPr>
            <a:spLocks noGrp="1"/>
          </p:cNvSpPr>
          <p:nvPr>
            <p:ph sz="quarter" idx="1"/>
          </p:nvPr>
        </p:nvSpPr>
        <p:spPr/>
        <p:txBody>
          <a:bodyPr/>
          <a:lstStyle/>
          <a:p>
            <a:pPr fontAlgn="base"/>
            <a:r>
              <a:rPr lang="en-US" dirty="0"/>
              <a:t>The model of Artificial neural network can be specified by three entities: </a:t>
            </a:r>
            <a:br>
              <a:rPr lang="en-US" dirty="0"/>
            </a:br>
            <a:r>
              <a:rPr lang="en-US" dirty="0"/>
              <a:t> </a:t>
            </a:r>
          </a:p>
          <a:p>
            <a:pPr fontAlgn="base"/>
            <a:r>
              <a:rPr lang="en-US" b="1" dirty="0">
                <a:solidFill>
                  <a:srgbClr val="FF0000"/>
                </a:solidFill>
              </a:rPr>
              <a:t>Interconnections</a:t>
            </a:r>
            <a:endParaRPr lang="en-US" dirty="0">
              <a:solidFill>
                <a:srgbClr val="FF0000"/>
              </a:solidFill>
            </a:endParaRPr>
          </a:p>
          <a:p>
            <a:pPr fontAlgn="base"/>
            <a:r>
              <a:rPr lang="en-US" b="1" u="sng" dirty="0"/>
              <a:t>Activation functions</a:t>
            </a:r>
            <a:endParaRPr lang="en-US" dirty="0"/>
          </a:p>
          <a:p>
            <a:pPr fontAlgn="base"/>
            <a:r>
              <a:rPr lang="en-US" b="1" dirty="0">
                <a:solidFill>
                  <a:srgbClr val="FF0000"/>
                </a:solidFill>
              </a:rPr>
              <a:t>Learning rules</a:t>
            </a:r>
            <a:endParaRPr lang="en-US" dirty="0">
              <a:solidFill>
                <a:srgbClr val="FF0000"/>
              </a:solidFill>
            </a:endParaRPr>
          </a:p>
          <a:p>
            <a:pPr algn="just"/>
            <a:endParaRPr lang="en-US" dirty="0"/>
          </a:p>
        </p:txBody>
      </p:sp>
    </p:spTree>
    <p:extLst>
      <p:ext uri="{BB962C8B-B14F-4D97-AF65-F5344CB8AC3E}">
        <p14:creationId xmlns:p14="http://schemas.microsoft.com/office/powerpoint/2010/main" val="409109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rule</a:t>
            </a:r>
            <a:r>
              <a:rPr lang="en-US" dirty="0"/>
              <a:t/>
            </a:r>
            <a:br>
              <a:rPr lang="en-US" dirty="0"/>
            </a:br>
            <a:endParaRPr lang="en-US" dirty="0"/>
          </a:p>
        </p:txBody>
      </p:sp>
      <p:sp>
        <p:nvSpPr>
          <p:cNvPr id="3" name="Content Placeholder 2"/>
          <p:cNvSpPr>
            <a:spLocks noGrp="1"/>
          </p:cNvSpPr>
          <p:nvPr>
            <p:ph sz="quarter" idx="1"/>
          </p:nvPr>
        </p:nvSpPr>
        <p:spPr/>
        <p:txBody>
          <a:bodyPr>
            <a:normAutofit/>
          </a:bodyPr>
          <a:lstStyle/>
          <a:p>
            <a:pPr marL="0" indent="0" algn="just">
              <a:buNone/>
            </a:pPr>
            <a:r>
              <a:rPr lang="en-US" b="1" dirty="0"/>
              <a:t>Learning rule</a:t>
            </a:r>
            <a:r>
              <a:rPr lang="en-US" dirty="0"/>
              <a:t> is a method or a mathematical logic. It helps a</a:t>
            </a:r>
            <a:r>
              <a:rPr lang="en-US" b="1" dirty="0"/>
              <a:t> Neural Network</a:t>
            </a:r>
            <a:r>
              <a:rPr lang="en-US" dirty="0"/>
              <a:t> to learn from the existing conditions and improve its performance. It is an iterative process. </a:t>
            </a:r>
          </a:p>
        </p:txBody>
      </p:sp>
    </p:spTree>
    <p:extLst>
      <p:ext uri="{BB962C8B-B14F-4D97-AF65-F5344CB8AC3E}">
        <p14:creationId xmlns:p14="http://schemas.microsoft.com/office/powerpoint/2010/main" val="472002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
        <p:nvSpPr>
          <p:cNvPr id="3" name="Content Placeholder 2"/>
          <p:cNvSpPr>
            <a:spLocks noGrp="1"/>
          </p:cNvSpPr>
          <p:nvPr>
            <p:ph sz="quarter" idx="1"/>
          </p:nvPr>
        </p:nvSpPr>
        <p:spPr>
          <a:xfrm>
            <a:off x="457200" y="1600200"/>
            <a:ext cx="8229600" cy="5105400"/>
          </a:xfrm>
        </p:spPr>
        <p:txBody>
          <a:bodyPr/>
          <a:lstStyle/>
          <a:p>
            <a:pPr marL="0" indent="0" algn="just">
              <a:buNone/>
            </a:pPr>
            <a:r>
              <a:rPr lang="en-US" b="1" dirty="0"/>
              <a:t>Neural Network Architectures: </a:t>
            </a:r>
            <a:r>
              <a:rPr lang="en-US" dirty="0"/>
              <a:t>Supervised Learning: </a:t>
            </a:r>
            <a:r>
              <a:rPr lang="en-US" dirty="0" err="1"/>
              <a:t>Backpropagation</a:t>
            </a:r>
            <a:r>
              <a:rPr lang="en-US" dirty="0"/>
              <a:t> Network architecture, </a:t>
            </a:r>
            <a:r>
              <a:rPr lang="en-US" dirty="0" err="1"/>
              <a:t>Backpropagation</a:t>
            </a:r>
            <a:r>
              <a:rPr lang="en-US" dirty="0"/>
              <a:t> algorithm, Limitation, Characteristics and Application of EBPA, Bidirectional associative memories (BAM), Unsupervised Learning: </a:t>
            </a:r>
            <a:r>
              <a:rPr lang="en-US" dirty="0" err="1"/>
              <a:t>Hebbian</a:t>
            </a:r>
            <a:r>
              <a:rPr lang="en-US" dirty="0"/>
              <a:t> Learning, Generalized </a:t>
            </a:r>
            <a:r>
              <a:rPr lang="en-US" dirty="0" err="1"/>
              <a:t>Hebbian</a:t>
            </a:r>
            <a:r>
              <a:rPr lang="en-US" dirty="0"/>
              <a:t> learning algorithm, Competitive learning, Self- Organizing Computational Maps: </a:t>
            </a:r>
            <a:r>
              <a:rPr lang="en-US" dirty="0" err="1"/>
              <a:t>Kohonen</a:t>
            </a:r>
            <a:r>
              <a:rPr lang="en-US" dirty="0"/>
              <a:t> Network, Applications of ANN to solve real world’s problems. </a:t>
            </a:r>
          </a:p>
        </p:txBody>
      </p:sp>
    </p:spTree>
    <p:extLst>
      <p:ext uri="{BB962C8B-B14F-4D97-AF65-F5344CB8AC3E}">
        <p14:creationId xmlns:p14="http://schemas.microsoft.com/office/powerpoint/2010/main" val="28161359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274638"/>
            <a:ext cx="8458200" cy="1143000"/>
          </a:xfrm>
        </p:spPr>
        <p:txBody>
          <a:bodyPr>
            <a:normAutofit/>
          </a:bodyPr>
          <a:lstStyle/>
          <a:p>
            <a:r>
              <a:rPr lang="en-US" b="1" dirty="0"/>
              <a:t>Learning rule</a:t>
            </a:r>
            <a:endParaRPr lang="en-US" dirty="0">
              <a:latin typeface="+mn-lt"/>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085" y="4055812"/>
            <a:ext cx="3588707" cy="208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6"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7848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643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rule</a:t>
            </a:r>
            <a:endParaRPr lang="en-US" dirty="0"/>
          </a:p>
        </p:txBody>
      </p:sp>
      <p:sp>
        <p:nvSpPr>
          <p:cNvPr id="3" name="Content Placeholder 2"/>
          <p:cNvSpPr>
            <a:spLocks noGrp="1"/>
          </p:cNvSpPr>
          <p:nvPr>
            <p:ph sz="quarter" idx="1"/>
          </p:nvPr>
        </p:nvSpPr>
        <p:spPr/>
        <p:txBody>
          <a:bodyPr>
            <a:normAutofit fontScale="55000" lnSpcReduction="20000"/>
          </a:bodyPr>
          <a:lstStyle/>
          <a:p>
            <a:pPr marL="0" indent="0">
              <a:buNone/>
            </a:pPr>
            <a:endParaRPr lang="en-US" sz="4000" dirty="0" smtClean="0"/>
          </a:p>
          <a:p>
            <a:pPr marL="0" indent="0">
              <a:buNone/>
            </a:pPr>
            <a:endParaRPr lang="en-US" sz="4000" dirty="0"/>
          </a:p>
          <a:p>
            <a:pPr algn="just" fontAlgn="base"/>
            <a:r>
              <a:rPr lang="en-US" sz="4000" b="1" dirty="0" err="1"/>
              <a:t>Hebbian</a:t>
            </a:r>
            <a:r>
              <a:rPr lang="en-US" sz="4000" b="1" dirty="0"/>
              <a:t> learning rule –</a:t>
            </a:r>
            <a:r>
              <a:rPr lang="en-US" sz="4000" dirty="0"/>
              <a:t> It identifies, how to modify the weights of nodes of a network.</a:t>
            </a:r>
          </a:p>
          <a:p>
            <a:pPr algn="just" fontAlgn="base"/>
            <a:r>
              <a:rPr lang="en-US" sz="4000" b="1" dirty="0"/>
              <a:t>Perceptron learning rule –</a:t>
            </a:r>
            <a:r>
              <a:rPr lang="en-US" sz="4000" dirty="0"/>
              <a:t> Network starts its learning by assigning a random value to each weight.</a:t>
            </a:r>
          </a:p>
          <a:p>
            <a:pPr algn="just" fontAlgn="base"/>
            <a:r>
              <a:rPr lang="en-US" sz="4000" b="1" dirty="0"/>
              <a:t>Delta learning rule –</a:t>
            </a:r>
            <a:r>
              <a:rPr lang="en-US" sz="4000" dirty="0"/>
              <a:t> Modification in sympatric weight of a node is equal to the multiplication of error and the input.</a:t>
            </a:r>
          </a:p>
          <a:p>
            <a:pPr algn="just" fontAlgn="base"/>
            <a:r>
              <a:rPr lang="en-US" sz="4000" b="1" dirty="0"/>
              <a:t>Correlation learning rule –</a:t>
            </a:r>
            <a:r>
              <a:rPr lang="en-US" sz="4000" dirty="0"/>
              <a:t> The correlation rule is the supervised learning.</a:t>
            </a:r>
          </a:p>
          <a:p>
            <a:pPr algn="just" fontAlgn="base"/>
            <a:r>
              <a:rPr lang="en-US" sz="4000" b="1" dirty="0" err="1"/>
              <a:t>Outstar</a:t>
            </a:r>
            <a:r>
              <a:rPr lang="en-US" sz="4000" b="1" dirty="0"/>
              <a:t> learning rule –</a:t>
            </a:r>
            <a:r>
              <a:rPr lang="en-US" sz="4000" dirty="0"/>
              <a:t> We can use it when it assumes that nodes or neurons in a network arranged in a layer.</a:t>
            </a:r>
          </a:p>
        </p:txBody>
      </p:sp>
    </p:spTree>
    <p:extLst>
      <p:ext uri="{BB962C8B-B14F-4D97-AF65-F5344CB8AC3E}">
        <p14:creationId xmlns:p14="http://schemas.microsoft.com/office/powerpoint/2010/main" val="3660239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81000"/>
            <a:ext cx="8077200" cy="473173"/>
          </a:xfrm>
          <a:prstGeom prst="rect">
            <a:avLst/>
          </a:prstGeom>
        </p:spPr>
        <p:txBody>
          <a:bodyPr vert="horz" wrap="square" lIns="0" tIns="11397" rIns="0" bIns="0" rtlCol="0">
            <a:spAutoFit/>
          </a:bodyPr>
          <a:lstStyle/>
          <a:p>
            <a:pPr marL="11397">
              <a:spcBef>
                <a:spcPts val="90"/>
              </a:spcBef>
            </a:pPr>
            <a:r>
              <a:rPr lang="en-US" spc="-4" dirty="0" smtClean="0"/>
              <a:t>Types of learning</a:t>
            </a:r>
            <a:endParaRPr dirty="0"/>
          </a:p>
        </p:txBody>
      </p:sp>
      <p:sp>
        <p:nvSpPr>
          <p:cNvPr id="3" name="object 3"/>
          <p:cNvSpPr txBox="1"/>
          <p:nvPr/>
        </p:nvSpPr>
        <p:spPr>
          <a:xfrm>
            <a:off x="173182" y="1192083"/>
            <a:ext cx="8534400" cy="4209073"/>
          </a:xfrm>
          <a:prstGeom prst="rect">
            <a:avLst/>
          </a:prstGeom>
        </p:spPr>
        <p:txBody>
          <a:bodyPr vert="horz" wrap="square" lIns="0" tIns="53566" rIns="0" bIns="0" rtlCol="0">
            <a:spAutoFit/>
          </a:bodyPr>
          <a:lstStyle/>
          <a:p>
            <a:pPr marL="468597" indent="-457200">
              <a:spcBef>
                <a:spcPts val="422"/>
              </a:spcBef>
              <a:buAutoNum type="arabicPeriod"/>
            </a:pPr>
            <a:r>
              <a:rPr lang="en-US" sz="2400" spc="-4" dirty="0" smtClean="0">
                <a:solidFill>
                  <a:srgbClr val="008080"/>
                </a:solidFill>
                <a:cs typeface="Verdana"/>
              </a:rPr>
              <a:t>SUPERVISED LEARNING</a:t>
            </a:r>
          </a:p>
          <a:p>
            <a:pPr marL="468597" indent="-457200">
              <a:spcBef>
                <a:spcPts val="422"/>
              </a:spcBef>
              <a:buAutoNum type="arabicPeriod"/>
            </a:pPr>
            <a:endParaRPr lang="en-US" sz="2400" spc="-4" dirty="0">
              <a:solidFill>
                <a:srgbClr val="008080"/>
              </a:solidFill>
              <a:cs typeface="Verdana"/>
            </a:endParaRPr>
          </a:p>
          <a:p>
            <a:pPr marL="468597" indent="-457200">
              <a:spcBef>
                <a:spcPts val="422"/>
              </a:spcBef>
              <a:buAutoNum type="arabicPeriod"/>
            </a:pPr>
            <a:endParaRPr lang="en-US" sz="2400" spc="-4" dirty="0" smtClean="0">
              <a:solidFill>
                <a:srgbClr val="008080"/>
              </a:solidFill>
              <a:cs typeface="Verdana"/>
            </a:endParaRPr>
          </a:p>
          <a:p>
            <a:pPr marL="468597" indent="-457200">
              <a:spcBef>
                <a:spcPts val="422"/>
              </a:spcBef>
              <a:buAutoNum type="arabicPeriod"/>
            </a:pPr>
            <a:endParaRPr lang="en-US" sz="2400" spc="-4" dirty="0" smtClean="0">
              <a:solidFill>
                <a:srgbClr val="008080"/>
              </a:solidFill>
              <a:cs typeface="Verdana"/>
            </a:endParaRPr>
          </a:p>
          <a:p>
            <a:pPr marL="11397">
              <a:spcBef>
                <a:spcPts val="422"/>
              </a:spcBef>
            </a:pPr>
            <a:r>
              <a:rPr lang="en-US" sz="2400" spc="-4" dirty="0" smtClean="0">
                <a:solidFill>
                  <a:srgbClr val="008080"/>
                </a:solidFill>
                <a:cs typeface="Verdana"/>
              </a:rPr>
              <a:t>                                2. UNSUPERVISED LEARNING</a:t>
            </a:r>
          </a:p>
          <a:p>
            <a:pPr marL="468597" indent="-457200">
              <a:spcBef>
                <a:spcPts val="422"/>
              </a:spcBef>
              <a:buAutoNum type="arabicPeriod"/>
            </a:pPr>
            <a:endParaRPr lang="en-US" sz="2400" spc="-4" dirty="0">
              <a:solidFill>
                <a:srgbClr val="008080"/>
              </a:solidFill>
              <a:cs typeface="Verdana"/>
            </a:endParaRPr>
          </a:p>
          <a:p>
            <a:pPr marL="468597" indent="-457200">
              <a:spcBef>
                <a:spcPts val="422"/>
              </a:spcBef>
              <a:buAutoNum type="arabicPeriod"/>
            </a:pPr>
            <a:endParaRPr lang="en-US" sz="2400" spc="-4" dirty="0" smtClean="0">
              <a:solidFill>
                <a:srgbClr val="008080"/>
              </a:solidFill>
              <a:cs typeface="Verdana"/>
            </a:endParaRPr>
          </a:p>
          <a:p>
            <a:pPr marL="468597" indent="-457200">
              <a:spcBef>
                <a:spcPts val="422"/>
              </a:spcBef>
              <a:buAutoNum type="arabicPeriod"/>
            </a:pPr>
            <a:endParaRPr lang="en-US" sz="2400" spc="-4" dirty="0">
              <a:solidFill>
                <a:srgbClr val="008080"/>
              </a:solidFill>
              <a:cs typeface="Verdana"/>
            </a:endParaRPr>
          </a:p>
          <a:p>
            <a:pPr marL="468597" indent="-457200">
              <a:spcBef>
                <a:spcPts val="422"/>
              </a:spcBef>
              <a:buAutoNum type="arabicPeriod"/>
            </a:pPr>
            <a:endParaRPr lang="en-US" sz="2400" spc="-4" dirty="0" smtClean="0">
              <a:solidFill>
                <a:srgbClr val="008080"/>
              </a:solidFill>
              <a:cs typeface="Verdana"/>
            </a:endParaRPr>
          </a:p>
          <a:p>
            <a:pPr marL="11397">
              <a:spcBef>
                <a:spcPts val="422"/>
              </a:spcBef>
            </a:pPr>
            <a:r>
              <a:rPr lang="en-US" sz="2400" spc="-4" dirty="0" smtClean="0">
                <a:solidFill>
                  <a:srgbClr val="008080"/>
                </a:solidFill>
                <a:cs typeface="Verdana"/>
              </a:rPr>
              <a:t>                                     3. REINFORCEMENT LEARNING</a:t>
            </a:r>
            <a:endParaRPr sz="2400" dirty="0" smtClean="0">
              <a:cs typeface="Verdana"/>
            </a:endParaRPr>
          </a:p>
        </p:txBody>
      </p:sp>
    </p:spTree>
    <p:extLst>
      <p:ext uri="{BB962C8B-B14F-4D97-AF65-F5344CB8AC3E}">
        <p14:creationId xmlns:p14="http://schemas.microsoft.com/office/powerpoint/2010/main" val="3654714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a:xfrm>
            <a:off x="576263" y="19050"/>
            <a:ext cx="8220075" cy="701675"/>
          </a:xfrm>
        </p:spPr>
        <p:txBody>
          <a:bodyPr>
            <a:normAutofit/>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2800" b="1" dirty="0" smtClean="0"/>
              <a:t>TYPES OF LEARNING</a:t>
            </a:r>
          </a:p>
        </p:txBody>
      </p:sp>
      <p:sp>
        <p:nvSpPr>
          <p:cNvPr id="26627" name="Text Box 2"/>
          <p:cNvSpPr txBox="1">
            <a:spLocks noChangeArrowheads="1"/>
          </p:cNvSpPr>
          <p:nvPr/>
        </p:nvSpPr>
        <p:spPr bwMode="auto">
          <a:xfrm>
            <a:off x="409575" y="734868"/>
            <a:ext cx="8135938" cy="6491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just" eaLnBrk="1" hangingPunct="1">
              <a:spcBef>
                <a:spcPts val="1200"/>
              </a:spcBef>
              <a:spcAft>
                <a:spcPts val="1000"/>
              </a:spcAft>
            </a:pPr>
            <a:r>
              <a:rPr lang="en-IN" altLang="en-US" sz="2400" b="1" dirty="0">
                <a:solidFill>
                  <a:srgbClr val="000000"/>
                </a:solidFill>
                <a:latin typeface="+mn-lt"/>
                <a:ea typeface="Droid Sans Fallback" charset="0"/>
                <a:cs typeface="Droid Sans Fallback" charset="0"/>
              </a:rPr>
              <a:t>Supervised Learning</a:t>
            </a:r>
            <a:r>
              <a:rPr lang="en-IN" altLang="en-US" sz="2400" dirty="0">
                <a:solidFill>
                  <a:srgbClr val="000000"/>
                </a:solidFill>
                <a:latin typeface="+mn-lt"/>
                <a:ea typeface="Droid Sans Fallback" charset="0"/>
                <a:cs typeface="Droid Sans Fallback" charset="0"/>
              </a:rPr>
              <a:t>---The learning algorithm would fall under this category if the desired output for the network is also provided with the input while training the network. By providing the neural network with both an input and output pair it is possible to calculate an error based on it's target output and actual output. It can then use that error to make corrections to the network by updating it's weights.</a:t>
            </a:r>
          </a:p>
          <a:p>
            <a:pPr eaLnBrk="1" hangingPunct="1">
              <a:spcBef>
                <a:spcPts val="1200"/>
              </a:spcBef>
              <a:spcAft>
                <a:spcPts val="1000"/>
              </a:spcAft>
            </a:pPr>
            <a:endParaRPr lang="en-IN" altLang="en-US" sz="2400" dirty="0">
              <a:solidFill>
                <a:srgbClr val="000000"/>
              </a:solidFill>
              <a:latin typeface="Arial" pitchFamily="34" charset="0"/>
              <a:ea typeface="Droid Sans Fallback" charset="0"/>
              <a:cs typeface="Droid Sans Fallback" charset="0"/>
            </a:endParaRPr>
          </a:p>
          <a:p>
            <a:pPr eaLnBrk="1" hangingPunct="1">
              <a:spcBef>
                <a:spcPts val="1200"/>
              </a:spcBef>
              <a:spcAft>
                <a:spcPts val="1000"/>
              </a:spcAft>
            </a:pPr>
            <a:endParaRPr lang="en-IN" altLang="en-US" sz="2400" dirty="0">
              <a:solidFill>
                <a:srgbClr val="000000"/>
              </a:solidFill>
              <a:latin typeface="Arial" pitchFamily="34" charset="0"/>
              <a:ea typeface="Droid Sans Fallback" charset="0"/>
              <a:cs typeface="Droid Sans Fallback" charset="0"/>
            </a:endParaRP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63" y="863600"/>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429000"/>
            <a:ext cx="5570538" cy="3024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4118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noChangeArrowheads="1"/>
          </p:cNvSpPr>
          <p:nvPr>
            <p:ph type="title"/>
          </p:nvPr>
        </p:nvSpPr>
        <p:spPr>
          <a:xfrm>
            <a:off x="628650" y="309563"/>
            <a:ext cx="7886700" cy="542925"/>
          </a:xfrm>
        </p:spPr>
        <p:txBody>
          <a:bodyPr>
            <a:normAutofit fontScale="90000"/>
          </a:bodyPr>
          <a:lstStyle/>
          <a:p>
            <a:r>
              <a:rPr lang="en-IN" altLang="en-US" b="1" dirty="0" smtClean="0"/>
              <a:t>TYPES OF LEARNING</a:t>
            </a:r>
            <a:endParaRPr lang="en-IN" altLang="en-US" dirty="0" smtClean="0"/>
          </a:p>
        </p:txBody>
      </p:sp>
      <p:sp>
        <p:nvSpPr>
          <p:cNvPr id="28675" name="Rectangle 2"/>
          <p:cNvSpPr>
            <a:spLocks noChangeArrowheads="1"/>
          </p:cNvSpPr>
          <p:nvPr/>
        </p:nvSpPr>
        <p:spPr bwMode="auto">
          <a:xfrm>
            <a:off x="334963" y="852488"/>
            <a:ext cx="804703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spcBef>
                <a:spcPts val="1200"/>
              </a:spcBef>
              <a:spcAft>
                <a:spcPts val="1000"/>
              </a:spcAft>
            </a:pPr>
            <a:r>
              <a:rPr lang="en-IN" altLang="en-US" sz="2400" b="1" dirty="0">
                <a:solidFill>
                  <a:srgbClr val="000000"/>
                </a:solidFill>
                <a:ea typeface="Droid Sans Fallback" charset="0"/>
                <a:cs typeface="Droid Sans Fallback" charset="0"/>
              </a:rPr>
              <a:t>Unsupervised Learning</a:t>
            </a:r>
            <a:r>
              <a:rPr lang="en-IN" altLang="en-US" sz="2400" dirty="0">
                <a:solidFill>
                  <a:srgbClr val="000000"/>
                </a:solidFill>
                <a:ea typeface="Droid Sans Fallback" charset="0"/>
                <a:cs typeface="Droid Sans Fallback" charset="0"/>
              </a:rPr>
              <a:t>---In this paradigm the neural network is only given a set of inputs and it's the neural network's responsibility to find some kind of pattern within the inputs provided without any external aid. This type of learning paradigm is often used in data mining and is also used by many recommendation algorithms due to their ability to predict a user's preferences based on the preferences of other similar users it has grouped together.</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3898900"/>
            <a:ext cx="4608512" cy="2649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2804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368300" y="836613"/>
            <a:ext cx="8220075" cy="600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just" eaLnBrk="1" hangingPunct="1">
              <a:spcBef>
                <a:spcPts val="1200"/>
              </a:spcBef>
              <a:spcAft>
                <a:spcPts val="1000"/>
              </a:spcAft>
            </a:pPr>
            <a:r>
              <a:rPr lang="en-IN" altLang="en-US" sz="2400" b="1" dirty="0">
                <a:solidFill>
                  <a:srgbClr val="000000"/>
                </a:solidFill>
                <a:latin typeface="+mn-lt"/>
                <a:ea typeface="Droid Sans Fallback" charset="0"/>
                <a:cs typeface="Droid Sans Fallback" charset="0"/>
              </a:rPr>
              <a:t>Reinforcement Learning</a:t>
            </a:r>
            <a:r>
              <a:rPr lang="en-IN" altLang="en-US" sz="2400" dirty="0">
                <a:solidFill>
                  <a:srgbClr val="000000"/>
                </a:solidFill>
                <a:latin typeface="+mn-lt"/>
                <a:ea typeface="Droid Sans Fallback" charset="0"/>
                <a:cs typeface="Droid Sans Fallback" charset="0"/>
              </a:rPr>
              <a:t>---Reinforcement learning is similar to supervised learning in that some feedback is given, however instead of providing a target output a reward is given based on how well the system performed. The aim of reinforcement learning is to maximize the reward the system receives through trial-and-error. This paradigm relates strongly with how learning works in nature, for example an animal might remember the actions it's previously taken which helped it to find food (the reward).</a:t>
            </a:r>
          </a:p>
          <a:p>
            <a:pPr algn="just" eaLnBrk="1" hangingPunct="1">
              <a:spcBef>
                <a:spcPts val="1200"/>
              </a:spcBef>
              <a:spcAft>
                <a:spcPts val="1000"/>
              </a:spcAft>
            </a:pPr>
            <a:endParaRPr lang="en-IN" altLang="en-US" sz="2400" dirty="0">
              <a:solidFill>
                <a:srgbClr val="000000"/>
              </a:solidFill>
              <a:latin typeface="Arial" pitchFamily="34" charset="0"/>
              <a:ea typeface="Droid Sans Fallback" charset="0"/>
              <a:cs typeface="Droid Sans Fallback" charset="0"/>
            </a:endParaRPr>
          </a:p>
          <a:p>
            <a:pPr algn="just" eaLnBrk="1" hangingPunct="1">
              <a:spcBef>
                <a:spcPts val="1200"/>
              </a:spcBef>
              <a:spcAft>
                <a:spcPts val="1000"/>
              </a:spcAft>
            </a:pPr>
            <a:endParaRPr lang="en-IN" altLang="en-US" sz="2400" dirty="0">
              <a:solidFill>
                <a:srgbClr val="000000"/>
              </a:solidFill>
              <a:latin typeface="Arial" pitchFamily="34" charset="0"/>
              <a:ea typeface="Droid Sans Fallback" charset="0"/>
              <a:cs typeface="Droid Sans Fallback" charset="0"/>
            </a:endParaRPr>
          </a:p>
          <a:p>
            <a:pPr eaLnBrk="1" hangingPunct="1">
              <a:spcBef>
                <a:spcPts val="1200"/>
              </a:spcBef>
              <a:spcAft>
                <a:spcPts val="1000"/>
              </a:spcAft>
            </a:pPr>
            <a:endParaRPr lang="en-IN" altLang="en-US" sz="2400" dirty="0">
              <a:solidFill>
                <a:srgbClr val="000000"/>
              </a:solidFill>
              <a:latin typeface="Arial" pitchFamily="34" charset="0"/>
              <a:ea typeface="Droid Sans Fallback" charset="0"/>
              <a:cs typeface="Droid Sans Fallback" charset="0"/>
            </a:endParaRPr>
          </a:p>
          <a:p>
            <a:pPr eaLnBrk="1" hangingPunct="1">
              <a:spcBef>
                <a:spcPts val="1200"/>
              </a:spcBef>
              <a:spcAft>
                <a:spcPts val="1000"/>
              </a:spcAft>
            </a:pPr>
            <a:endParaRPr lang="en-IN" altLang="en-US" sz="2400" dirty="0">
              <a:solidFill>
                <a:srgbClr val="000000"/>
              </a:solidFill>
              <a:latin typeface="Arial" pitchFamily="34" charset="0"/>
              <a:ea typeface="Droid Sans Fallback" charset="0"/>
              <a:cs typeface="Droid Sans Fallback" charset="0"/>
            </a:endParaRPr>
          </a:p>
        </p:txBody>
      </p:sp>
      <p:sp>
        <p:nvSpPr>
          <p:cNvPr id="29699" name="Text Box 2"/>
          <p:cNvSpPr txBox="1">
            <a:spLocks noChangeArrowheads="1"/>
          </p:cNvSpPr>
          <p:nvPr/>
        </p:nvSpPr>
        <p:spPr bwMode="auto">
          <a:xfrm>
            <a:off x="215900" y="19050"/>
            <a:ext cx="82200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r>
              <a:rPr lang="en-IN" altLang="en-US" b="1" dirty="0">
                <a:solidFill>
                  <a:schemeClr val="accent2">
                    <a:lumMod val="75000"/>
                  </a:schemeClr>
                </a:solidFill>
                <a:latin typeface="+mj-lt"/>
              </a:rPr>
              <a:t>TYPES OF LEARNING</a:t>
            </a:r>
            <a:endParaRPr lang="en-IN" altLang="en-US" b="1" dirty="0">
              <a:solidFill>
                <a:schemeClr val="accent2">
                  <a:lumMod val="75000"/>
                </a:schemeClr>
              </a:solidFill>
              <a:latin typeface="+mj-lt"/>
              <a:ea typeface="Droid Sans Fallback" charset="0"/>
              <a:cs typeface="Droid Sans Fallback" charset="0"/>
            </a:endParaRPr>
          </a:p>
        </p:txBody>
      </p:sp>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981075"/>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1" name="Content Placeholder 3"/>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28650" y="4581525"/>
            <a:ext cx="78867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62111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
          <p:cNvSpPr>
            <a:spLocks noGrp="1" noChangeArrowheads="1"/>
          </p:cNvSpPr>
          <p:nvPr>
            <p:ph type="title"/>
          </p:nvPr>
        </p:nvSpPr>
        <p:spPr>
          <a:xfrm>
            <a:off x="457200" y="14288"/>
            <a:ext cx="8216900" cy="64135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3600" b="1" smtClean="0"/>
              <a:t>BACKPROPAGATION NETWORK</a:t>
            </a:r>
          </a:p>
        </p:txBody>
      </p:sp>
      <p:sp>
        <p:nvSpPr>
          <p:cNvPr id="101379" name="Text Box 2"/>
          <p:cNvSpPr txBox="1">
            <a:spLocks noChangeArrowheads="1"/>
          </p:cNvSpPr>
          <p:nvPr/>
        </p:nvSpPr>
        <p:spPr bwMode="auto">
          <a:xfrm>
            <a:off x="360363" y="792163"/>
            <a:ext cx="8351837" cy="576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just" eaLnBrk="1" hangingPunct="1">
              <a:spcBef>
                <a:spcPts val="1200"/>
              </a:spcBef>
              <a:spcAft>
                <a:spcPts val="1000"/>
              </a:spcAft>
            </a:pPr>
            <a:r>
              <a:rPr lang="en-IN" altLang="en-US" sz="2400" dirty="0">
                <a:solidFill>
                  <a:srgbClr val="000000"/>
                </a:solidFill>
                <a:latin typeface="+mj-lt"/>
                <a:ea typeface="Droid Sans Fallback" charset="0"/>
                <a:cs typeface="Droid Sans Fallback" charset="0"/>
              </a:rPr>
              <a:t>A single-layer neural network has many restrictions. This network can accomplish very limited classes of tasks. </a:t>
            </a:r>
            <a:r>
              <a:rPr lang="en-IN" altLang="en-US" sz="2400" dirty="0" err="1">
                <a:solidFill>
                  <a:srgbClr val="000000"/>
                </a:solidFill>
                <a:latin typeface="+mj-lt"/>
                <a:ea typeface="Droid Sans Fallback" charset="0"/>
                <a:cs typeface="Droid Sans Fallback" charset="0"/>
              </a:rPr>
              <a:t>Minsky</a:t>
            </a:r>
            <a:r>
              <a:rPr lang="en-IN" altLang="en-US" sz="2400" dirty="0">
                <a:solidFill>
                  <a:srgbClr val="000000"/>
                </a:solidFill>
                <a:latin typeface="+mj-lt"/>
                <a:ea typeface="Droid Sans Fallback" charset="0"/>
                <a:cs typeface="Droid Sans Fallback" charset="0"/>
              </a:rPr>
              <a:t> and </a:t>
            </a:r>
            <a:r>
              <a:rPr lang="en-IN" altLang="en-US" sz="2400" dirty="0" err="1">
                <a:solidFill>
                  <a:srgbClr val="000000"/>
                </a:solidFill>
                <a:latin typeface="+mj-lt"/>
                <a:ea typeface="Droid Sans Fallback" charset="0"/>
                <a:cs typeface="Droid Sans Fallback" charset="0"/>
              </a:rPr>
              <a:t>Papert</a:t>
            </a:r>
            <a:r>
              <a:rPr lang="en-IN" altLang="en-US" sz="2400" dirty="0">
                <a:solidFill>
                  <a:srgbClr val="000000"/>
                </a:solidFill>
                <a:latin typeface="+mj-lt"/>
                <a:ea typeface="Droid Sans Fallback" charset="0"/>
                <a:cs typeface="Droid Sans Fallback" charset="0"/>
              </a:rPr>
              <a:t> (1969) showed that a two layer feed-forward network can overcome many restrictions, but they did not present a solution to the problem as "how to adjust the weights from input to hidden layer" ?</a:t>
            </a:r>
          </a:p>
          <a:p>
            <a:pPr algn="just" eaLnBrk="1" hangingPunct="1">
              <a:spcBef>
                <a:spcPts val="1200"/>
              </a:spcBef>
              <a:spcAft>
                <a:spcPts val="1000"/>
              </a:spcAft>
            </a:pPr>
            <a:r>
              <a:rPr lang="en-IN" altLang="en-US" sz="2400" dirty="0">
                <a:solidFill>
                  <a:srgbClr val="000000"/>
                </a:solidFill>
                <a:latin typeface="+mj-lt"/>
                <a:ea typeface="Droid Sans Fallback" charset="0"/>
                <a:cs typeface="Droid Sans Fallback" charset="0"/>
              </a:rPr>
              <a:t>An answer to this question was presented by </a:t>
            </a:r>
            <a:r>
              <a:rPr lang="en-IN" altLang="en-US" sz="2400" dirty="0" err="1">
                <a:solidFill>
                  <a:srgbClr val="000000"/>
                </a:solidFill>
                <a:latin typeface="+mj-lt"/>
                <a:ea typeface="Droid Sans Fallback" charset="0"/>
                <a:cs typeface="Droid Sans Fallback" charset="0"/>
              </a:rPr>
              <a:t>Rumelhart</a:t>
            </a:r>
            <a:r>
              <a:rPr lang="en-IN" altLang="en-US" sz="2400" dirty="0">
                <a:solidFill>
                  <a:srgbClr val="000000"/>
                </a:solidFill>
                <a:latin typeface="+mj-lt"/>
                <a:ea typeface="Droid Sans Fallback" charset="0"/>
                <a:cs typeface="Droid Sans Fallback" charset="0"/>
              </a:rPr>
              <a:t>, Hinton and Williams in 1986. The central idea behind this solution is that the errors for the units of the hidden layer are determined by back-propagating the errors of the units of the output layer. This method is often called the Back-propagation learning rule.</a:t>
            </a:r>
          </a:p>
          <a:p>
            <a:pPr algn="just" eaLnBrk="1" hangingPunct="1">
              <a:spcBef>
                <a:spcPts val="1200"/>
              </a:spcBef>
              <a:spcAft>
                <a:spcPts val="1000"/>
              </a:spcAft>
            </a:pPr>
            <a:r>
              <a:rPr lang="en-IN" altLang="en-US" sz="2400" dirty="0">
                <a:solidFill>
                  <a:srgbClr val="000000"/>
                </a:solidFill>
                <a:latin typeface="+mj-lt"/>
                <a:ea typeface="Droid Sans Fallback" charset="0"/>
                <a:cs typeface="Droid Sans Fallback" charset="0"/>
              </a:rPr>
              <a:t> Back-propagation is a systematic method of training multi-layer artificial neural networks. </a:t>
            </a:r>
          </a:p>
        </p:txBody>
      </p:sp>
      <p:pic>
        <p:nvPicPr>
          <p:cNvPr id="1013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5903913"/>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3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3448050"/>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38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928688"/>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076880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a:t>
            </a:r>
            <a:r>
              <a:rPr lang="en-US" dirty="0" err="1"/>
              <a:t>bpn</a:t>
            </a:r>
            <a:endParaRPr lang="en-US" dirty="0"/>
          </a:p>
        </p:txBody>
      </p:sp>
      <p:sp>
        <p:nvSpPr>
          <p:cNvPr id="3" name="Rectangle 2"/>
          <p:cNvSpPr/>
          <p:nvPr/>
        </p:nvSpPr>
        <p:spPr>
          <a:xfrm>
            <a:off x="533400" y="2136339"/>
            <a:ext cx="7848600" cy="2677656"/>
          </a:xfrm>
          <a:prstGeom prst="rect">
            <a:avLst/>
          </a:prstGeom>
        </p:spPr>
        <p:txBody>
          <a:bodyPr wrap="square">
            <a:spAutoFit/>
          </a:bodyPr>
          <a:lstStyle/>
          <a:p>
            <a:pPr algn="just"/>
            <a:r>
              <a:rPr lang="en-US" sz="2400" dirty="0"/>
              <a:t>The main features of </a:t>
            </a:r>
            <a:r>
              <a:rPr lang="en-US" sz="2400" dirty="0" err="1"/>
              <a:t>Backpropagation</a:t>
            </a:r>
            <a:r>
              <a:rPr lang="en-US" sz="2400" dirty="0"/>
              <a:t> are </a:t>
            </a:r>
            <a:r>
              <a:rPr lang="en-US" sz="2400" dirty="0" smtClean="0"/>
              <a:t>the Iterative, recursive  and efficient method </a:t>
            </a:r>
            <a:r>
              <a:rPr lang="en-US" sz="2400" dirty="0"/>
              <a:t>through which it calculates the updated weight to improve the network until it is not able to perform the task for which it is being trained. Derivatives of the activation function to be known at network design time is required to </a:t>
            </a:r>
            <a:r>
              <a:rPr lang="en-US" sz="2400" dirty="0" err="1"/>
              <a:t>Backpropagation</a:t>
            </a:r>
            <a:r>
              <a:rPr lang="en-US" sz="2400" dirty="0"/>
              <a:t>.</a:t>
            </a:r>
          </a:p>
        </p:txBody>
      </p:sp>
    </p:spTree>
    <p:extLst>
      <p:ext uri="{BB962C8B-B14F-4D97-AF65-F5344CB8AC3E}">
        <p14:creationId xmlns:p14="http://schemas.microsoft.com/office/powerpoint/2010/main" val="3793336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a:t>
            </a:r>
            <a:r>
              <a:rPr lang="en-US" dirty="0" err="1" smtClean="0"/>
              <a:t>bpn</a:t>
            </a:r>
            <a:endParaRPr lang="en-US" dirty="0"/>
          </a:p>
        </p:txBody>
      </p:sp>
      <p:sp>
        <p:nvSpPr>
          <p:cNvPr id="3" name="Rectangle 2"/>
          <p:cNvSpPr/>
          <p:nvPr/>
        </p:nvSpPr>
        <p:spPr>
          <a:xfrm>
            <a:off x="457200" y="2136339"/>
            <a:ext cx="7620000" cy="3046988"/>
          </a:xfrm>
          <a:prstGeom prst="rect">
            <a:avLst/>
          </a:prstGeom>
        </p:spPr>
        <p:txBody>
          <a:bodyPr wrap="square">
            <a:spAutoFit/>
          </a:bodyPr>
          <a:lstStyle/>
          <a:p>
            <a:pPr marL="457200" indent="-457200" algn="just">
              <a:buAutoNum type="arabicPeriod"/>
            </a:pPr>
            <a:r>
              <a:rPr lang="en-US" sz="2400" dirty="0" err="1" smtClean="0"/>
              <a:t>Backpropagation</a:t>
            </a:r>
            <a:r>
              <a:rPr lang="en-US" sz="2400" dirty="0" smtClean="0"/>
              <a:t> </a:t>
            </a:r>
            <a:r>
              <a:rPr lang="en-US" sz="2400" dirty="0"/>
              <a:t>is fast, simple and easy to </a:t>
            </a:r>
            <a:r>
              <a:rPr lang="en-US" sz="2400" dirty="0" smtClean="0"/>
              <a:t>implement.</a:t>
            </a:r>
          </a:p>
          <a:p>
            <a:pPr marL="457200" indent="-457200" algn="just">
              <a:buAutoNum type="arabicPeriod"/>
            </a:pPr>
            <a:r>
              <a:rPr lang="en-US" sz="2400" dirty="0" smtClean="0"/>
              <a:t>There </a:t>
            </a:r>
            <a:r>
              <a:rPr lang="en-US" sz="2400" dirty="0"/>
              <a:t>are no parameters to be </a:t>
            </a:r>
            <a:r>
              <a:rPr lang="en-US" sz="2400" dirty="0" smtClean="0"/>
              <a:t>tuned</a:t>
            </a:r>
          </a:p>
          <a:p>
            <a:pPr marL="457200" indent="-457200" algn="just">
              <a:buAutoNum type="arabicPeriod"/>
            </a:pPr>
            <a:r>
              <a:rPr lang="en-US" sz="2400" dirty="0" smtClean="0"/>
              <a:t>Prior </a:t>
            </a:r>
            <a:r>
              <a:rPr lang="en-US" sz="2400" dirty="0"/>
              <a:t>knowledge about the network is not needed thus becoming a flexible </a:t>
            </a:r>
            <a:r>
              <a:rPr lang="en-US" sz="2400" dirty="0" smtClean="0"/>
              <a:t>method</a:t>
            </a:r>
          </a:p>
          <a:p>
            <a:pPr marL="457200" indent="-457200" algn="just">
              <a:buAutoNum type="arabicPeriod"/>
            </a:pPr>
            <a:r>
              <a:rPr lang="en-US" sz="2400" dirty="0" smtClean="0"/>
              <a:t>This </a:t>
            </a:r>
            <a:r>
              <a:rPr lang="en-US" sz="2400" dirty="0"/>
              <a:t>approach works very well in most </a:t>
            </a:r>
            <a:r>
              <a:rPr lang="en-US" sz="2400" dirty="0" smtClean="0"/>
              <a:t>cases</a:t>
            </a:r>
          </a:p>
          <a:p>
            <a:pPr marL="457200" indent="-457200" algn="just">
              <a:buAutoNum type="arabicPeriod"/>
            </a:pPr>
            <a:r>
              <a:rPr lang="en-US" sz="2400" dirty="0" smtClean="0"/>
              <a:t>The </a:t>
            </a:r>
            <a:r>
              <a:rPr lang="en-US" sz="2400" dirty="0"/>
              <a:t>model need not learn the features of the function</a:t>
            </a:r>
          </a:p>
        </p:txBody>
      </p:sp>
    </p:spTree>
    <p:extLst>
      <p:ext uri="{BB962C8B-B14F-4D97-AF65-F5344CB8AC3E}">
        <p14:creationId xmlns:p14="http://schemas.microsoft.com/office/powerpoint/2010/main" val="607127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p:cNvSpPr>
            <a:spLocks noGrp="1" noChangeArrowheads="1"/>
          </p:cNvSpPr>
          <p:nvPr>
            <p:ph type="title"/>
          </p:nvPr>
        </p:nvSpPr>
        <p:spPr>
          <a:xfrm>
            <a:off x="457200" y="244475"/>
            <a:ext cx="8216900" cy="1189038"/>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3600" b="1" smtClean="0"/>
              <a:t>THREE LAYER BACKPROPAGATION NEURAL NETWORK</a:t>
            </a:r>
          </a:p>
        </p:txBody>
      </p:sp>
      <p:pic>
        <p:nvPicPr>
          <p:cNvPr id="1034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1466850"/>
            <a:ext cx="8207375" cy="4652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253026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Introduction to ANN</a:t>
            </a:r>
          </a:p>
        </p:txBody>
      </p:sp>
      <p:sp>
        <p:nvSpPr>
          <p:cNvPr id="3" name="Content Placeholder 2"/>
          <p:cNvSpPr>
            <a:spLocks noGrp="1"/>
          </p:cNvSpPr>
          <p:nvPr>
            <p:ph sz="quarter" idx="1"/>
          </p:nvPr>
        </p:nvSpPr>
        <p:spPr/>
        <p:txBody>
          <a:bodyPr/>
          <a:lstStyle/>
          <a:p>
            <a:pPr marL="0" indent="0" algn="just">
              <a:buNone/>
            </a:pPr>
            <a:r>
              <a:rPr lang="en-US" dirty="0"/>
              <a:t>An </a:t>
            </a:r>
            <a:r>
              <a:rPr lang="en-US" u="sng" dirty="0"/>
              <a:t>Artificial Neural Network (ANN)</a:t>
            </a:r>
            <a:r>
              <a:rPr lang="en-US" dirty="0"/>
              <a:t> is an information processing paradigm that is inspired by the brain. ANNs, like people, learn by examples. An ANN is configured for a specific application, such as pattern recognition or data classification, through a learning process. Learning largely involves adjustments to the synaptic connections that exist between the neurons. </a:t>
            </a:r>
          </a:p>
        </p:txBody>
      </p:sp>
    </p:spTree>
    <p:extLst>
      <p:ext uri="{BB962C8B-B14F-4D97-AF65-F5344CB8AC3E}">
        <p14:creationId xmlns:p14="http://schemas.microsoft.com/office/powerpoint/2010/main" val="32486923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p:cNvSpPr>
            <a:spLocks noGrp="1" noChangeArrowheads="1"/>
          </p:cNvSpPr>
          <p:nvPr>
            <p:ph type="title"/>
          </p:nvPr>
        </p:nvSpPr>
        <p:spPr>
          <a:xfrm>
            <a:off x="457200" y="244475"/>
            <a:ext cx="8216900" cy="1189038"/>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3600" b="1" smtClean="0"/>
              <a:t>TRAINING OF BACKPROPAGATION NEURAL NETWORK</a:t>
            </a:r>
          </a:p>
        </p:txBody>
      </p:sp>
      <p:sp>
        <p:nvSpPr>
          <p:cNvPr id="105475" name="Text Box 2"/>
          <p:cNvSpPr txBox="1">
            <a:spLocks noChangeArrowheads="1"/>
          </p:cNvSpPr>
          <p:nvPr/>
        </p:nvSpPr>
        <p:spPr bwMode="auto">
          <a:xfrm>
            <a:off x="287338" y="1616075"/>
            <a:ext cx="8567737" cy="486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r>
              <a:rPr lang="en-IN" altLang="en-US" sz="2400" b="1">
                <a:solidFill>
                  <a:srgbClr val="000000"/>
                </a:solidFill>
                <a:latin typeface="Arial" pitchFamily="34" charset="0"/>
                <a:ea typeface="Droid Sans Fallback" charset="0"/>
                <a:cs typeface="Droid Sans Fallback" charset="0"/>
              </a:rPr>
              <a:t>Feedforward training of input patterns</a:t>
            </a:r>
          </a:p>
          <a:p>
            <a:pPr eaLnBrk="1" hangingPunct="1"/>
            <a:r>
              <a:rPr lang="en-IN" altLang="en-US" sz="2400">
                <a:solidFill>
                  <a:srgbClr val="000000"/>
                </a:solidFill>
                <a:latin typeface="Arial" pitchFamily="34" charset="0"/>
                <a:ea typeface="Droid Sans Fallback" charset="0"/>
                <a:cs typeface="Droid Sans Fallback" charset="0"/>
              </a:rPr>
              <a:t>– each input node receives a signal, which is broadcast to all</a:t>
            </a:r>
          </a:p>
          <a:p>
            <a:pPr eaLnBrk="1" hangingPunct="1"/>
            <a:r>
              <a:rPr lang="en-IN" altLang="en-US" sz="2400">
                <a:solidFill>
                  <a:srgbClr val="000000"/>
                </a:solidFill>
                <a:latin typeface="Arial" pitchFamily="34" charset="0"/>
                <a:ea typeface="Droid Sans Fallback" charset="0"/>
                <a:cs typeface="Droid Sans Fallback" charset="0"/>
              </a:rPr>
              <a:t>of the hidden units</a:t>
            </a:r>
          </a:p>
          <a:p>
            <a:pPr eaLnBrk="1" hangingPunct="1"/>
            <a:r>
              <a:rPr lang="en-IN" altLang="en-US" sz="2400">
                <a:solidFill>
                  <a:srgbClr val="000000"/>
                </a:solidFill>
                <a:latin typeface="Arial" pitchFamily="34" charset="0"/>
                <a:ea typeface="Droid Sans Fallback" charset="0"/>
                <a:cs typeface="Droid Sans Fallback" charset="0"/>
              </a:rPr>
              <a:t>– each hidden unit computes its activation which is broadcast</a:t>
            </a:r>
          </a:p>
          <a:p>
            <a:pPr eaLnBrk="1" hangingPunct="1"/>
            <a:r>
              <a:rPr lang="en-IN" altLang="en-US" sz="2400">
                <a:solidFill>
                  <a:srgbClr val="000000"/>
                </a:solidFill>
                <a:latin typeface="Arial" pitchFamily="34" charset="0"/>
                <a:ea typeface="Droid Sans Fallback" charset="0"/>
                <a:cs typeface="Droid Sans Fallback" charset="0"/>
              </a:rPr>
              <a:t>to all output nodes</a:t>
            </a:r>
          </a:p>
          <a:p>
            <a:pPr eaLnBrk="1" hangingPunct="1"/>
            <a:r>
              <a:rPr lang="en-IN" altLang="en-US" sz="2400" b="1">
                <a:solidFill>
                  <a:srgbClr val="000000"/>
                </a:solidFill>
                <a:latin typeface="Arial" pitchFamily="34" charset="0"/>
                <a:ea typeface="Droid Sans Fallback" charset="0"/>
                <a:cs typeface="Droid Sans Fallback" charset="0"/>
              </a:rPr>
              <a:t> Back propagation of errors</a:t>
            </a:r>
          </a:p>
          <a:p>
            <a:pPr eaLnBrk="1" hangingPunct="1"/>
            <a:r>
              <a:rPr lang="en-IN" altLang="en-US" sz="2400">
                <a:solidFill>
                  <a:srgbClr val="000000"/>
                </a:solidFill>
                <a:latin typeface="Arial" pitchFamily="34" charset="0"/>
                <a:ea typeface="Droid Sans Fallback" charset="0"/>
                <a:cs typeface="Droid Sans Fallback" charset="0"/>
              </a:rPr>
              <a:t>– each output node compares its activation with the desired</a:t>
            </a:r>
          </a:p>
          <a:p>
            <a:pPr eaLnBrk="1" hangingPunct="1"/>
            <a:r>
              <a:rPr lang="en-IN" altLang="en-US" sz="2400">
                <a:solidFill>
                  <a:srgbClr val="000000"/>
                </a:solidFill>
                <a:latin typeface="Arial" pitchFamily="34" charset="0"/>
                <a:ea typeface="Droid Sans Fallback" charset="0"/>
                <a:cs typeface="Droid Sans Fallback" charset="0"/>
              </a:rPr>
              <a:t>output</a:t>
            </a:r>
          </a:p>
          <a:p>
            <a:pPr eaLnBrk="1" hangingPunct="1"/>
            <a:r>
              <a:rPr lang="en-IN" altLang="en-US" sz="2400">
                <a:solidFill>
                  <a:srgbClr val="000000"/>
                </a:solidFill>
                <a:latin typeface="Arial" pitchFamily="34" charset="0"/>
                <a:ea typeface="Droid Sans Fallback" charset="0"/>
                <a:cs typeface="Droid Sans Fallback" charset="0"/>
              </a:rPr>
              <a:t>– based on these differences, the error is propagated back to</a:t>
            </a:r>
          </a:p>
          <a:p>
            <a:pPr eaLnBrk="1" hangingPunct="1"/>
            <a:r>
              <a:rPr lang="en-IN" altLang="en-US" sz="2400">
                <a:solidFill>
                  <a:srgbClr val="000000"/>
                </a:solidFill>
                <a:latin typeface="Arial" pitchFamily="34" charset="0"/>
                <a:ea typeface="Droid Sans Fallback" charset="0"/>
                <a:cs typeface="Droid Sans Fallback" charset="0"/>
              </a:rPr>
              <a:t>all previous nodes Delta Rule</a:t>
            </a:r>
          </a:p>
          <a:p>
            <a:pPr eaLnBrk="1" hangingPunct="1"/>
            <a:r>
              <a:rPr lang="en-IN" altLang="en-US" sz="2400">
                <a:solidFill>
                  <a:srgbClr val="000000"/>
                </a:solidFill>
                <a:latin typeface="Arial" pitchFamily="34" charset="0"/>
                <a:ea typeface="Droid Sans Fallback" charset="0"/>
                <a:cs typeface="Droid Sans Fallback" charset="0"/>
              </a:rPr>
              <a:t> </a:t>
            </a:r>
            <a:r>
              <a:rPr lang="en-IN" altLang="en-US" sz="2400" b="1">
                <a:solidFill>
                  <a:srgbClr val="000000"/>
                </a:solidFill>
                <a:latin typeface="Arial" pitchFamily="34" charset="0"/>
                <a:ea typeface="Droid Sans Fallback" charset="0"/>
                <a:cs typeface="Droid Sans Fallback" charset="0"/>
              </a:rPr>
              <a:t>Adjustment of weights</a:t>
            </a:r>
          </a:p>
          <a:p>
            <a:pPr eaLnBrk="1" hangingPunct="1"/>
            <a:r>
              <a:rPr lang="en-IN" altLang="en-US" sz="2400">
                <a:solidFill>
                  <a:srgbClr val="000000"/>
                </a:solidFill>
                <a:latin typeface="Arial" pitchFamily="34" charset="0"/>
                <a:ea typeface="Droid Sans Fallback" charset="0"/>
                <a:cs typeface="Droid Sans Fallback" charset="0"/>
              </a:rPr>
              <a:t>– weights of all links computed simultaneously based on the</a:t>
            </a:r>
          </a:p>
          <a:p>
            <a:pPr eaLnBrk="1" hangingPunct="1"/>
            <a:r>
              <a:rPr lang="en-IN" altLang="en-US" sz="2400">
                <a:solidFill>
                  <a:srgbClr val="000000"/>
                </a:solidFill>
                <a:latin typeface="Arial" pitchFamily="34" charset="0"/>
                <a:ea typeface="Droid Sans Fallback" charset="0"/>
                <a:cs typeface="Droid Sans Fallback" charset="0"/>
              </a:rPr>
              <a:t>errors that were propagated back</a:t>
            </a:r>
          </a:p>
        </p:txBody>
      </p:sp>
      <p:pic>
        <p:nvPicPr>
          <p:cNvPr id="1054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5400675"/>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547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3592513"/>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547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1792288"/>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745272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1"/>
          <p:cNvSpPr txBox="1">
            <a:spLocks noChangeArrowheads="1"/>
          </p:cNvSpPr>
          <p:nvPr/>
        </p:nvSpPr>
        <p:spPr bwMode="auto">
          <a:xfrm>
            <a:off x="215900" y="0"/>
            <a:ext cx="8423275"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TRAINING OF BACKPROPAGATION NEURAL NETWORK</a:t>
            </a:r>
          </a:p>
        </p:txBody>
      </p:sp>
      <p:sp>
        <p:nvSpPr>
          <p:cNvPr id="107523" name="Text Box 2"/>
          <p:cNvSpPr txBox="1">
            <a:spLocks noChangeArrowheads="1"/>
          </p:cNvSpPr>
          <p:nvPr/>
        </p:nvSpPr>
        <p:spPr bwMode="auto">
          <a:xfrm>
            <a:off x="360363" y="1271588"/>
            <a:ext cx="46085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r>
              <a:rPr lang="en-IN" altLang="en-US" sz="2400" b="1">
                <a:solidFill>
                  <a:srgbClr val="000000"/>
                </a:solidFill>
                <a:latin typeface="Arial" pitchFamily="34" charset="0"/>
                <a:ea typeface="Droid Sans Fallback" charset="0"/>
                <a:cs typeface="Droid Sans Fallback" charset="0"/>
              </a:rPr>
              <a:t>Feedforward Stage</a:t>
            </a:r>
          </a:p>
        </p:txBody>
      </p:sp>
      <p:pic>
        <p:nvPicPr>
          <p:cNvPr id="1075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439863"/>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7525" name="Text Box 4"/>
          <p:cNvSpPr txBox="1">
            <a:spLocks noChangeArrowheads="1"/>
          </p:cNvSpPr>
          <p:nvPr/>
        </p:nvSpPr>
        <p:spPr bwMode="auto">
          <a:xfrm>
            <a:off x="215900" y="1800225"/>
            <a:ext cx="8783638" cy="467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r>
              <a:rPr lang="en-IN" altLang="en-US" sz="1800">
                <a:solidFill>
                  <a:srgbClr val="000000"/>
                </a:solidFill>
                <a:latin typeface="Arial" pitchFamily="34" charset="0"/>
                <a:ea typeface="Droid Sans Fallback" charset="0"/>
                <a:cs typeface="Droid Sans Fallback" charset="0"/>
              </a:rPr>
              <a:t> 1. </a:t>
            </a:r>
            <a:r>
              <a:rPr lang="en-IN" altLang="en-US" sz="2400">
                <a:solidFill>
                  <a:srgbClr val="000000"/>
                </a:solidFill>
                <a:latin typeface="Arial" pitchFamily="34" charset="0"/>
                <a:ea typeface="Droid Sans Fallback" charset="0"/>
                <a:cs typeface="Droid Sans Fallback" charset="0"/>
              </a:rPr>
              <a:t>Initialize weights with small, random values</a:t>
            </a:r>
          </a:p>
          <a:p>
            <a:pPr eaLnBrk="1" hangingPunct="1"/>
            <a:r>
              <a:rPr lang="en-IN" altLang="en-US" sz="2400">
                <a:solidFill>
                  <a:srgbClr val="000000"/>
                </a:solidFill>
                <a:latin typeface="Arial" pitchFamily="34" charset="0"/>
                <a:ea typeface="Droid Sans Fallback" charset="0"/>
                <a:cs typeface="Droid Sans Fallback" charset="0"/>
              </a:rPr>
              <a:t> 2.While stopping condition is not true</a:t>
            </a:r>
          </a:p>
          <a:p>
            <a:pPr eaLnBrk="1" hangingPunct="1"/>
            <a:r>
              <a:rPr lang="en-IN" altLang="en-US" sz="2400">
                <a:solidFill>
                  <a:srgbClr val="000000"/>
                </a:solidFill>
                <a:latin typeface="Arial" pitchFamily="34" charset="0"/>
                <a:ea typeface="Droid Sans Fallback" charset="0"/>
                <a:cs typeface="Droid Sans Fallback" charset="0"/>
              </a:rPr>
              <a:t>– for each training pair (input/output):</a:t>
            </a:r>
          </a:p>
          <a:p>
            <a:pPr eaLnBrk="1" hangingPunct="1"/>
            <a:r>
              <a:rPr lang="en-IN" altLang="en-US" sz="2400">
                <a:solidFill>
                  <a:srgbClr val="000000"/>
                </a:solidFill>
                <a:latin typeface="Arial" pitchFamily="34" charset="0"/>
                <a:ea typeface="Droid Sans Fallback" charset="0"/>
                <a:cs typeface="Droid Sans Fallback" charset="0"/>
              </a:rPr>
              <a:t>• each input unit broadcasts its value to all hidden units</a:t>
            </a:r>
          </a:p>
          <a:p>
            <a:pPr eaLnBrk="1" hangingPunct="1"/>
            <a:r>
              <a:rPr lang="en-IN" altLang="en-US" sz="2400">
                <a:solidFill>
                  <a:srgbClr val="000000"/>
                </a:solidFill>
                <a:latin typeface="Arial" pitchFamily="34" charset="0"/>
                <a:ea typeface="Droid Sans Fallback" charset="0"/>
                <a:cs typeface="Droid Sans Fallback" charset="0"/>
              </a:rPr>
              <a:t>• each hidden unit sums its input signals &amp; applies activation function to compute its output signal</a:t>
            </a:r>
          </a:p>
          <a:p>
            <a:pPr eaLnBrk="1" hangingPunct="1"/>
            <a:r>
              <a:rPr lang="en-IN" altLang="en-US" sz="2400">
                <a:solidFill>
                  <a:srgbClr val="000000"/>
                </a:solidFill>
                <a:latin typeface="Arial" pitchFamily="34" charset="0"/>
                <a:ea typeface="Droid Sans Fallback" charset="0"/>
                <a:cs typeface="Droid Sans Fallback" charset="0"/>
              </a:rPr>
              <a:t>• each hidden unit sends its signal to the output units</a:t>
            </a:r>
          </a:p>
          <a:p>
            <a:pPr eaLnBrk="1" hangingPunct="1"/>
            <a:r>
              <a:rPr lang="en-IN" altLang="en-US" sz="2400">
                <a:solidFill>
                  <a:srgbClr val="000000"/>
                </a:solidFill>
                <a:latin typeface="Arial" pitchFamily="34" charset="0"/>
                <a:ea typeface="Droid Sans Fallback" charset="0"/>
                <a:cs typeface="Droid Sans Fallback" charset="0"/>
              </a:rPr>
              <a:t>• each output unit sums its input signals &amp; applies its activation function to compute its output signal</a:t>
            </a:r>
          </a:p>
        </p:txBody>
      </p:sp>
    </p:spTree>
    <p:extLst>
      <p:ext uri="{BB962C8B-B14F-4D97-AF65-F5344CB8AC3E}">
        <p14:creationId xmlns:p14="http://schemas.microsoft.com/office/powerpoint/2010/main" val="6514502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1"/>
          <p:cNvSpPr txBox="1">
            <a:spLocks noChangeArrowheads="1"/>
          </p:cNvSpPr>
          <p:nvPr/>
        </p:nvSpPr>
        <p:spPr bwMode="auto">
          <a:xfrm>
            <a:off x="136525" y="0"/>
            <a:ext cx="850265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TRAINING OF BACKPROPAGATION NEURAL NETWORK</a:t>
            </a:r>
          </a:p>
        </p:txBody>
      </p:sp>
      <p:sp>
        <p:nvSpPr>
          <p:cNvPr id="109571" name="Text Box 2"/>
          <p:cNvSpPr txBox="1">
            <a:spLocks noChangeArrowheads="1"/>
          </p:cNvSpPr>
          <p:nvPr/>
        </p:nvSpPr>
        <p:spPr bwMode="auto">
          <a:xfrm>
            <a:off x="287338" y="1368425"/>
            <a:ext cx="8496300" cy="540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r>
              <a:rPr lang="en-IN" altLang="en-US" sz="2400" b="1">
                <a:solidFill>
                  <a:srgbClr val="000000"/>
                </a:solidFill>
                <a:latin typeface="Arial" pitchFamily="34" charset="0"/>
                <a:ea typeface="Droid Sans Fallback" charset="0"/>
                <a:cs typeface="Droid Sans Fallback" charset="0"/>
              </a:rPr>
              <a:t>Backpropagation stage</a:t>
            </a:r>
          </a:p>
          <a:p>
            <a:pPr eaLnBrk="1" hangingPunct="1"/>
            <a:r>
              <a:rPr lang="en-IN" altLang="en-US" sz="2400">
                <a:solidFill>
                  <a:srgbClr val="000000"/>
                </a:solidFill>
                <a:latin typeface="Arial" pitchFamily="34" charset="0"/>
                <a:ea typeface="Droid Sans Fallback" charset="0"/>
                <a:cs typeface="Droid Sans Fallback" charset="0"/>
              </a:rPr>
              <a:t>3. Each output computes its error term, its own weight correction term and its bias(threshold) correction term &amp; sends it to layer below.</a:t>
            </a: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r>
              <a:rPr lang="en-IN" altLang="en-US" sz="2400">
                <a:solidFill>
                  <a:srgbClr val="000000"/>
                </a:solidFill>
                <a:latin typeface="Arial" pitchFamily="34" charset="0"/>
                <a:ea typeface="Droid Sans Fallback" charset="0"/>
                <a:cs typeface="Droid Sans Fallback" charset="0"/>
              </a:rPr>
              <a:t>4. Each hidden unit sums its delta inputs from above &amp; multiplies by the derivative of its activation function; it also computes its own weight correction term and its bias correction term.</a:t>
            </a:r>
          </a:p>
        </p:txBody>
      </p:sp>
      <p:pic>
        <p:nvPicPr>
          <p:cNvPr id="1095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1503363"/>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7620832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1"/>
          <p:cNvSpPr txBox="1">
            <a:spLocks noChangeArrowheads="1"/>
          </p:cNvSpPr>
          <p:nvPr/>
        </p:nvSpPr>
        <p:spPr bwMode="auto">
          <a:xfrm>
            <a:off x="279400" y="0"/>
            <a:ext cx="8359775"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TRAINING OF BACKPROPAGATION NEURAL NETWORK</a:t>
            </a:r>
          </a:p>
        </p:txBody>
      </p:sp>
      <p:sp>
        <p:nvSpPr>
          <p:cNvPr id="111619" name="Text Box 2"/>
          <p:cNvSpPr txBox="1">
            <a:spLocks noChangeArrowheads="1"/>
          </p:cNvSpPr>
          <p:nvPr/>
        </p:nvSpPr>
        <p:spPr bwMode="auto">
          <a:xfrm>
            <a:off x="431800" y="1584325"/>
            <a:ext cx="8064500" cy="4967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r>
              <a:rPr lang="en-IN" altLang="en-US" sz="2400" b="1">
                <a:solidFill>
                  <a:srgbClr val="000000"/>
                </a:solidFill>
                <a:latin typeface="Arial" pitchFamily="34" charset="0"/>
                <a:ea typeface="Droid Sans Fallback" charset="0"/>
                <a:cs typeface="Droid Sans Fallback" charset="0"/>
              </a:rPr>
              <a:t>Adjusting the Weights</a:t>
            </a:r>
          </a:p>
          <a:p>
            <a:pPr eaLnBrk="1" hangingPunct="1"/>
            <a:r>
              <a:rPr lang="en-IN" altLang="en-US" sz="2400">
                <a:solidFill>
                  <a:srgbClr val="000000"/>
                </a:solidFill>
                <a:latin typeface="Arial" pitchFamily="34" charset="0"/>
                <a:ea typeface="Droid Sans Fallback" charset="0"/>
                <a:cs typeface="Droid Sans Fallback" charset="0"/>
              </a:rPr>
              <a:t>5. Each output unit updates its weights and bias.</a:t>
            </a: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r>
              <a:rPr lang="en-IN" altLang="en-US" sz="2400">
                <a:solidFill>
                  <a:srgbClr val="000000"/>
                </a:solidFill>
                <a:latin typeface="Arial" pitchFamily="34" charset="0"/>
                <a:ea typeface="Droid Sans Fallback" charset="0"/>
                <a:cs typeface="Droid Sans Fallback" charset="0"/>
              </a:rPr>
              <a:t>6. Each hidden unit updates its weights and bias</a:t>
            </a: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r>
              <a:rPr lang="en-IN" altLang="en-US" sz="2400">
                <a:solidFill>
                  <a:srgbClr val="000000"/>
                </a:solidFill>
                <a:latin typeface="Arial" pitchFamily="34" charset="0"/>
                <a:ea typeface="Droid Sans Fallback" charset="0"/>
                <a:cs typeface="Droid Sans Fallback" charset="0"/>
              </a:rPr>
              <a:t>        --Each training cycle is called an epoch. The weights are updated in each cycle.</a:t>
            </a:r>
          </a:p>
          <a:p>
            <a:pPr eaLnBrk="1" hangingPunct="1"/>
            <a:r>
              <a:rPr lang="en-IN" altLang="en-US" sz="2400">
                <a:solidFill>
                  <a:srgbClr val="000000"/>
                </a:solidFill>
                <a:latin typeface="Arial" pitchFamily="34" charset="0"/>
                <a:ea typeface="Droid Sans Fallback" charset="0"/>
                <a:cs typeface="Droid Sans Fallback" charset="0"/>
              </a:rPr>
              <a:t>        --It is not analytically possible to determine where the global minimum is. Eventually the algorithm stops in a low point, which may just be a local minimum.</a:t>
            </a:r>
          </a:p>
        </p:txBody>
      </p:sp>
      <p:pic>
        <p:nvPicPr>
          <p:cNvPr id="1116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28788"/>
            <a:ext cx="152400" cy="15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2063434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1"/>
          <p:cNvSpPr txBox="1">
            <a:spLocks noChangeArrowheads="1"/>
          </p:cNvSpPr>
          <p:nvPr/>
        </p:nvSpPr>
        <p:spPr bwMode="auto">
          <a:xfrm>
            <a:off x="457200" y="17463"/>
            <a:ext cx="8216900" cy="118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BACKPROPAGATION TRAINING ALGORITHM</a:t>
            </a:r>
          </a:p>
        </p:txBody>
      </p:sp>
      <p:sp>
        <p:nvSpPr>
          <p:cNvPr id="113667" name="Text Box 2"/>
          <p:cNvSpPr txBox="1">
            <a:spLocks noChangeArrowheads="1"/>
          </p:cNvSpPr>
          <p:nvPr/>
        </p:nvSpPr>
        <p:spPr bwMode="auto">
          <a:xfrm>
            <a:off x="287338" y="1368425"/>
            <a:ext cx="8567737" cy="4751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r>
              <a:rPr lang="en-IN" altLang="en-US" sz="2400" b="1">
                <a:solidFill>
                  <a:srgbClr val="000000"/>
                </a:solidFill>
                <a:latin typeface="Arial" pitchFamily="34" charset="0"/>
                <a:ea typeface="Droid Sans Fallback" charset="0"/>
                <a:cs typeface="Droid Sans Fallback" charset="0"/>
              </a:rPr>
              <a:t>Training Algorithm 1</a:t>
            </a:r>
          </a:p>
          <a:p>
            <a:pPr eaLnBrk="1" hangingPunct="1"/>
            <a:r>
              <a:rPr lang="en-IN" altLang="en-US" sz="2400">
                <a:solidFill>
                  <a:srgbClr val="000000"/>
                </a:solidFill>
                <a:latin typeface="Arial" pitchFamily="34" charset="0"/>
                <a:ea typeface="Droid Sans Fallback" charset="0"/>
                <a:cs typeface="Droid Sans Fallback" charset="0"/>
              </a:rPr>
              <a:t>• Step 0: Initialize the weights to small random values</a:t>
            </a: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r>
              <a:rPr lang="en-IN" altLang="en-US" sz="2400">
                <a:solidFill>
                  <a:srgbClr val="000000"/>
                </a:solidFill>
                <a:latin typeface="Arial" pitchFamily="34" charset="0"/>
                <a:ea typeface="Droid Sans Fallback" charset="0"/>
                <a:cs typeface="Droid Sans Fallback" charset="0"/>
              </a:rPr>
              <a:t>• Step 1: Feed the training sample through the network and determine the final output</a:t>
            </a: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r>
              <a:rPr lang="en-IN" altLang="en-US" sz="2400">
                <a:solidFill>
                  <a:srgbClr val="000000"/>
                </a:solidFill>
                <a:latin typeface="Arial" pitchFamily="34" charset="0"/>
                <a:ea typeface="Droid Sans Fallback" charset="0"/>
                <a:cs typeface="Droid Sans Fallback" charset="0"/>
              </a:rPr>
              <a:t>• Step 2: Compute the error for each output unit,for unit k it is:</a:t>
            </a: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r>
              <a:rPr lang="en-IN" altLang="en-US" sz="2400">
                <a:solidFill>
                  <a:srgbClr val="000000"/>
                </a:solidFill>
                <a:latin typeface="Arial" pitchFamily="34" charset="0"/>
                <a:ea typeface="Droid Sans Fallback" charset="0"/>
                <a:cs typeface="Droid Sans Fallback" charset="0"/>
              </a:rPr>
              <a:t>           </a:t>
            </a: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endParaRPr lang="en-IN" altLang="en-US" sz="2400">
              <a:solidFill>
                <a:srgbClr val="000000"/>
              </a:solidFill>
              <a:latin typeface="Arial" pitchFamily="34" charset="0"/>
              <a:ea typeface="Droid Sans Fallback" charset="0"/>
              <a:cs typeface="Droid Sans Fallback" charset="0"/>
            </a:endParaRPr>
          </a:p>
        </p:txBody>
      </p:sp>
      <p:pic>
        <p:nvPicPr>
          <p:cNvPr id="1136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825" y="4392613"/>
            <a:ext cx="3600450" cy="1152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317060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1"/>
          <p:cNvSpPr txBox="1">
            <a:spLocks noChangeArrowheads="1"/>
          </p:cNvSpPr>
          <p:nvPr/>
        </p:nvSpPr>
        <p:spPr bwMode="auto">
          <a:xfrm>
            <a:off x="457200" y="17463"/>
            <a:ext cx="8216900" cy="118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BACKPROPAGATION TRAINING ALGORITHM</a:t>
            </a:r>
          </a:p>
        </p:txBody>
      </p:sp>
      <p:sp>
        <p:nvSpPr>
          <p:cNvPr id="115715" name="Text Box 2"/>
          <p:cNvSpPr txBox="1">
            <a:spLocks noChangeArrowheads="1"/>
          </p:cNvSpPr>
          <p:nvPr/>
        </p:nvSpPr>
        <p:spPr bwMode="auto">
          <a:xfrm>
            <a:off x="503238" y="1655763"/>
            <a:ext cx="8423275" cy="1439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r>
              <a:rPr lang="en-IN" altLang="en-US" sz="2400" b="1">
                <a:solidFill>
                  <a:srgbClr val="000000"/>
                </a:solidFill>
                <a:latin typeface="Arial" pitchFamily="34" charset="0"/>
                <a:ea typeface="Droid Sans Fallback" charset="0"/>
                <a:cs typeface="Droid Sans Fallback" charset="0"/>
              </a:rPr>
              <a:t>Training Algorithm 2</a:t>
            </a:r>
          </a:p>
          <a:p>
            <a:pPr eaLnBrk="1" hangingPunct="1"/>
            <a:r>
              <a:rPr lang="en-IN" altLang="en-US" sz="2400">
                <a:solidFill>
                  <a:srgbClr val="000000"/>
                </a:solidFill>
                <a:latin typeface="Arial" pitchFamily="34" charset="0"/>
                <a:ea typeface="Droid Sans Fallback" charset="0"/>
                <a:cs typeface="Droid Sans Fallback" charset="0"/>
              </a:rPr>
              <a:t>• Step 3: Calculate the weight correction term for each output unit, for unit k it is</a:t>
            </a:r>
            <a:r>
              <a:rPr lang="en-IN" altLang="en-US" sz="1800">
                <a:solidFill>
                  <a:srgbClr val="000000"/>
                </a:solidFill>
                <a:latin typeface="Arial" pitchFamily="34" charset="0"/>
                <a:ea typeface="Droid Sans Fallback" charset="0"/>
                <a:cs typeface="Droid Sans Fallback" charset="0"/>
              </a:rPr>
              <a:t>:</a:t>
            </a:r>
          </a:p>
        </p:txBody>
      </p:sp>
      <p:pic>
        <p:nvPicPr>
          <p:cNvPr id="1157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3455988"/>
            <a:ext cx="4400550" cy="171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660563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1"/>
          <p:cNvSpPr txBox="1">
            <a:spLocks noChangeArrowheads="1"/>
          </p:cNvSpPr>
          <p:nvPr/>
        </p:nvSpPr>
        <p:spPr bwMode="auto">
          <a:xfrm>
            <a:off x="431800" y="1439863"/>
            <a:ext cx="8423275" cy="323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r>
              <a:rPr lang="en-IN" altLang="en-US" sz="2400" b="1">
                <a:solidFill>
                  <a:srgbClr val="000000"/>
                </a:solidFill>
                <a:latin typeface="Arial" pitchFamily="34" charset="0"/>
                <a:ea typeface="Droid Sans Fallback" charset="0"/>
                <a:cs typeface="Droid Sans Fallback" charset="0"/>
              </a:rPr>
              <a:t>Training Algorithm 3</a:t>
            </a:r>
          </a:p>
          <a:p>
            <a:pPr eaLnBrk="1" hangingPunct="1"/>
            <a:r>
              <a:rPr lang="en-IN" altLang="en-US" sz="2400">
                <a:solidFill>
                  <a:srgbClr val="000000"/>
                </a:solidFill>
                <a:latin typeface="Arial" pitchFamily="34" charset="0"/>
                <a:ea typeface="Droid Sans Fallback" charset="0"/>
                <a:cs typeface="Droid Sans Fallback" charset="0"/>
              </a:rPr>
              <a:t>• Step 4: Propagate the delta terms (errors) back through the weights of the hidden units where the delta input for the j th</a:t>
            </a:r>
          </a:p>
          <a:p>
            <a:pPr eaLnBrk="1" hangingPunct="1"/>
            <a:r>
              <a:rPr lang="en-IN" altLang="en-US" sz="2400">
                <a:solidFill>
                  <a:srgbClr val="000000"/>
                </a:solidFill>
                <a:latin typeface="Arial" pitchFamily="34" charset="0"/>
                <a:ea typeface="Droid Sans Fallback" charset="0"/>
                <a:cs typeface="Droid Sans Fallback" charset="0"/>
              </a:rPr>
              <a:t>hidden unit is:</a:t>
            </a:r>
          </a:p>
        </p:txBody>
      </p:sp>
      <p:sp>
        <p:nvSpPr>
          <p:cNvPr id="117763" name="Text Box 2"/>
          <p:cNvSpPr txBox="1">
            <a:spLocks noChangeArrowheads="1"/>
          </p:cNvSpPr>
          <p:nvPr/>
        </p:nvSpPr>
        <p:spPr bwMode="auto">
          <a:xfrm>
            <a:off x="457200" y="17463"/>
            <a:ext cx="8216900" cy="118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BACKPROPAGATION TRAINING ALGORITHM</a:t>
            </a:r>
          </a:p>
        </p:txBody>
      </p:sp>
      <p:pic>
        <p:nvPicPr>
          <p:cNvPr id="1177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3557588"/>
            <a:ext cx="5210175" cy="2562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737331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1"/>
          <p:cNvSpPr txBox="1">
            <a:spLocks noChangeArrowheads="1"/>
          </p:cNvSpPr>
          <p:nvPr/>
        </p:nvSpPr>
        <p:spPr bwMode="auto">
          <a:xfrm>
            <a:off x="457200" y="17463"/>
            <a:ext cx="8216900" cy="118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algn="ctr" eaLnBrk="1" hangingPunct="1"/>
            <a:r>
              <a:rPr lang="en-IN" altLang="en-US" sz="3600" b="1">
                <a:solidFill>
                  <a:srgbClr val="000000"/>
                </a:solidFill>
                <a:latin typeface="Arial" pitchFamily="34" charset="0"/>
                <a:ea typeface="Droid Sans Fallback" charset="0"/>
                <a:cs typeface="Droid Sans Fallback" charset="0"/>
              </a:rPr>
              <a:t>BACKPROPAGATION TRAINING ALGORITHM</a:t>
            </a:r>
          </a:p>
        </p:txBody>
      </p:sp>
      <p:sp>
        <p:nvSpPr>
          <p:cNvPr id="119811" name="Text Box 2"/>
          <p:cNvSpPr txBox="1">
            <a:spLocks noChangeArrowheads="1"/>
          </p:cNvSpPr>
          <p:nvPr/>
        </p:nvSpPr>
        <p:spPr bwMode="auto">
          <a:xfrm>
            <a:off x="792163" y="1511300"/>
            <a:ext cx="8207375" cy="467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1pPr>
            <a:lvl2pPr marL="742950" indent="-285750"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2pPr>
            <a:lvl3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3pPr>
            <a:lvl4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defTabSz="4572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defTabSz="457200" eaLnBrk="0" fontAlgn="base" hangingPunct="0">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eaLnBrk="1" hangingPunct="1"/>
            <a:r>
              <a:rPr lang="en-IN" altLang="en-US" sz="2400" b="1">
                <a:solidFill>
                  <a:srgbClr val="000000"/>
                </a:solidFill>
                <a:latin typeface="Arial" pitchFamily="34" charset="0"/>
                <a:ea typeface="Droid Sans Fallback" charset="0"/>
                <a:cs typeface="Droid Sans Fallback" charset="0"/>
              </a:rPr>
              <a:t>Training Algorithm 4</a:t>
            </a:r>
          </a:p>
          <a:p>
            <a:pPr eaLnBrk="1" hangingPunct="1"/>
            <a:r>
              <a:rPr lang="en-IN" altLang="en-US" sz="2400">
                <a:solidFill>
                  <a:srgbClr val="000000"/>
                </a:solidFill>
                <a:latin typeface="Arial" pitchFamily="34" charset="0"/>
                <a:ea typeface="Droid Sans Fallback" charset="0"/>
                <a:cs typeface="Droid Sans Fallback" charset="0"/>
              </a:rPr>
              <a:t>Step 5: Calculate the weight correction term for</a:t>
            </a:r>
          </a:p>
          <a:p>
            <a:pPr eaLnBrk="1" hangingPunct="1"/>
            <a:r>
              <a:rPr lang="en-IN" altLang="en-US" sz="2400">
                <a:solidFill>
                  <a:srgbClr val="000000"/>
                </a:solidFill>
                <a:latin typeface="Arial" pitchFamily="34" charset="0"/>
                <a:ea typeface="Droid Sans Fallback" charset="0"/>
                <a:cs typeface="Droid Sans Fallback" charset="0"/>
              </a:rPr>
              <a:t>the hidden units:</a:t>
            </a: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r>
              <a:rPr lang="en-IN" altLang="en-US" sz="2400">
                <a:solidFill>
                  <a:srgbClr val="000000"/>
                </a:solidFill>
                <a:latin typeface="Arial" pitchFamily="34" charset="0"/>
                <a:ea typeface="Droid Sans Fallback" charset="0"/>
                <a:cs typeface="Droid Sans Fallback" charset="0"/>
              </a:rPr>
              <a:t>• Step 6: Update the weights:</a:t>
            </a: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endParaRPr lang="en-IN" altLang="en-US" sz="2400">
              <a:solidFill>
                <a:srgbClr val="000000"/>
              </a:solidFill>
              <a:latin typeface="Arial" pitchFamily="34" charset="0"/>
              <a:ea typeface="Droid Sans Fallback" charset="0"/>
              <a:cs typeface="Droid Sans Fallback" charset="0"/>
            </a:endParaRPr>
          </a:p>
          <a:p>
            <a:pPr eaLnBrk="1" hangingPunct="1"/>
            <a:r>
              <a:rPr lang="en-IN" altLang="en-US" sz="2400">
                <a:solidFill>
                  <a:srgbClr val="000000"/>
                </a:solidFill>
                <a:latin typeface="Arial" pitchFamily="34" charset="0"/>
                <a:ea typeface="Droid Sans Fallback" charset="0"/>
                <a:cs typeface="Droid Sans Fallback" charset="0"/>
              </a:rPr>
              <a:t>• Step 7: Test for stopping (maximum cylces,</a:t>
            </a:r>
          </a:p>
          <a:p>
            <a:pPr eaLnBrk="1" hangingPunct="1"/>
            <a:r>
              <a:rPr lang="en-IN" altLang="en-US" sz="2400">
                <a:solidFill>
                  <a:srgbClr val="000000"/>
                </a:solidFill>
                <a:latin typeface="Arial" pitchFamily="34" charset="0"/>
                <a:ea typeface="Droid Sans Fallback" charset="0"/>
                <a:cs typeface="Droid Sans Fallback" charset="0"/>
              </a:rPr>
              <a:t>small changes, etc)</a:t>
            </a:r>
          </a:p>
        </p:txBody>
      </p:sp>
      <p:pic>
        <p:nvPicPr>
          <p:cNvPr id="1198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363" y="3887788"/>
            <a:ext cx="3762375" cy="676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98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713" y="2584450"/>
            <a:ext cx="1866900" cy="723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294401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2"/>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pic>
        <p:nvPicPr>
          <p:cNvPr id="121859" name="Picture 4"/>
          <p:cNvPicPr>
            <a:picLocks noChangeAspect="1" noChangeArrowheads="1"/>
          </p:cNvPicPr>
          <p:nvPr/>
        </p:nvPicPr>
        <p:blipFill>
          <a:blip r:embed="rId2">
            <a:extLst>
              <a:ext uri="{28A0092B-C50C-407E-A947-70E740481C1C}">
                <a14:useLocalDpi xmlns:a14="http://schemas.microsoft.com/office/drawing/2010/main" val="0"/>
              </a:ext>
            </a:extLst>
          </a:blip>
          <a:srcRect l="3801" t="19551" r="999" b="10100"/>
          <a:stretch>
            <a:fillRect/>
          </a:stretch>
        </p:blipFill>
        <p:spPr bwMode="auto">
          <a:xfrm>
            <a:off x="-1600200" y="0"/>
            <a:ext cx="12268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2334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pic>
        <p:nvPicPr>
          <p:cNvPr id="122883" name="Picture 2"/>
          <p:cNvPicPr>
            <a:picLocks noChangeAspect="1" noChangeArrowheads="1"/>
          </p:cNvPicPr>
          <p:nvPr/>
        </p:nvPicPr>
        <p:blipFill>
          <a:blip r:embed="rId2">
            <a:extLst>
              <a:ext uri="{28A0092B-C50C-407E-A947-70E740481C1C}">
                <a14:useLocalDpi xmlns:a14="http://schemas.microsoft.com/office/drawing/2010/main" val="0"/>
              </a:ext>
            </a:extLst>
          </a:blip>
          <a:srcRect t="10101" b="2750"/>
          <a:stretch>
            <a:fillRect/>
          </a:stretch>
        </p:blipFill>
        <p:spPr bwMode="auto">
          <a:xfrm>
            <a:off x="-2362200" y="0"/>
            <a:ext cx="13106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8901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ANN</a:t>
            </a:r>
            <a:endParaRPr lang="en-US" dirty="0"/>
          </a:p>
        </p:txBody>
      </p:sp>
      <p:sp>
        <p:nvSpPr>
          <p:cNvPr id="3" name="Content Placeholder 2"/>
          <p:cNvSpPr>
            <a:spLocks noGrp="1"/>
          </p:cNvSpPr>
          <p:nvPr>
            <p:ph sz="quarter" idx="1"/>
          </p:nvPr>
        </p:nvSpPr>
        <p:spPr/>
        <p:txBody>
          <a:bodyPr/>
          <a:lstStyle/>
          <a:p>
            <a:pPr fontAlgn="base"/>
            <a:r>
              <a:rPr lang="en-US" dirty="0"/>
              <a:t>The model of Artificial neural network can be specified by three entities: </a:t>
            </a:r>
            <a:br>
              <a:rPr lang="en-US" dirty="0"/>
            </a:br>
            <a:r>
              <a:rPr lang="en-US" dirty="0"/>
              <a:t> </a:t>
            </a:r>
          </a:p>
          <a:p>
            <a:pPr fontAlgn="base"/>
            <a:r>
              <a:rPr lang="en-US" b="1" dirty="0">
                <a:solidFill>
                  <a:srgbClr val="FF0000"/>
                </a:solidFill>
              </a:rPr>
              <a:t>Interconnections</a:t>
            </a:r>
            <a:endParaRPr lang="en-US" dirty="0">
              <a:solidFill>
                <a:srgbClr val="FF0000"/>
              </a:solidFill>
            </a:endParaRPr>
          </a:p>
          <a:p>
            <a:pPr fontAlgn="base"/>
            <a:r>
              <a:rPr lang="en-US" b="1" u="sng" dirty="0"/>
              <a:t>Activation functions</a:t>
            </a:r>
            <a:endParaRPr lang="en-US" dirty="0"/>
          </a:p>
          <a:p>
            <a:pPr fontAlgn="base"/>
            <a:r>
              <a:rPr lang="en-US" b="1" dirty="0"/>
              <a:t>Learning rules</a:t>
            </a:r>
            <a:endParaRPr lang="en-US" dirty="0"/>
          </a:p>
          <a:p>
            <a:pPr algn="just"/>
            <a:endParaRPr lang="en-US" dirty="0"/>
          </a:p>
        </p:txBody>
      </p:sp>
    </p:spTree>
    <p:extLst>
      <p:ext uri="{BB962C8B-B14F-4D97-AF65-F5344CB8AC3E}">
        <p14:creationId xmlns:p14="http://schemas.microsoft.com/office/powerpoint/2010/main" val="15569341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1"/>
          <p:cNvPicPr>
            <a:picLocks noChangeAspect="1" noChangeArrowheads="1"/>
          </p:cNvPicPr>
          <p:nvPr/>
        </p:nvPicPr>
        <p:blipFill>
          <a:blip r:embed="rId2">
            <a:extLst>
              <a:ext uri="{28A0092B-C50C-407E-A947-70E740481C1C}">
                <a14:useLocalDpi xmlns:a14="http://schemas.microsoft.com/office/drawing/2010/main" val="0"/>
              </a:ext>
            </a:extLst>
          </a:blip>
          <a:srcRect l="2402" t="8000" b="695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7421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2"/>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pic>
        <p:nvPicPr>
          <p:cNvPr id="124931" name="Picture 2"/>
          <p:cNvPicPr>
            <a:picLocks noChangeAspect="1" noChangeArrowheads="1"/>
          </p:cNvPicPr>
          <p:nvPr/>
        </p:nvPicPr>
        <p:blipFill>
          <a:blip r:embed="rId3">
            <a:extLst>
              <a:ext uri="{28A0092B-C50C-407E-A947-70E740481C1C}">
                <a14:useLocalDpi xmlns:a14="http://schemas.microsoft.com/office/drawing/2010/main" val="0"/>
              </a:ext>
            </a:extLst>
          </a:blip>
          <a:srcRect l="2402" t="10101"/>
          <a:stretch>
            <a:fillRect/>
          </a:stretch>
        </p:blipFill>
        <p:spPr bwMode="auto">
          <a:xfrm>
            <a:off x="30163" y="0"/>
            <a:ext cx="91138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2353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p:cNvPicPr>
            <a:picLocks noChangeAspect="1" noChangeArrowheads="1"/>
          </p:cNvPicPr>
          <p:nvPr/>
        </p:nvPicPr>
        <p:blipFill>
          <a:blip r:embed="rId2">
            <a:extLst>
              <a:ext uri="{28A0092B-C50C-407E-A947-70E740481C1C}">
                <a14:useLocalDpi xmlns:a14="http://schemas.microsoft.com/office/drawing/2010/main" val="0"/>
              </a:ext>
            </a:extLst>
          </a:blip>
          <a:srcRect l="20601" r="20599"/>
          <a:stretch>
            <a:fillRect/>
          </a:stretch>
        </p:blipFill>
        <p:spPr bwMode="auto">
          <a:xfrm>
            <a:off x="-1066799" y="-304800"/>
            <a:ext cx="4626012"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Picture 2"/>
          <p:cNvPicPr>
            <a:picLocks noChangeAspect="1" noChangeArrowheads="1"/>
          </p:cNvPicPr>
          <p:nvPr/>
        </p:nvPicPr>
        <p:blipFill>
          <a:blip r:embed="rId3">
            <a:extLst>
              <a:ext uri="{28A0092B-C50C-407E-A947-70E740481C1C}">
                <a14:useLocalDpi xmlns:a14="http://schemas.microsoft.com/office/drawing/2010/main" val="0"/>
              </a:ext>
            </a:extLst>
          </a:blip>
          <a:srcRect l="12199" t="4851" r="5202"/>
          <a:stretch>
            <a:fillRect/>
          </a:stretch>
        </p:blipFill>
        <p:spPr bwMode="auto">
          <a:xfrm>
            <a:off x="3596426" y="915988"/>
            <a:ext cx="6614374"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05004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
          <p:cNvPicPr>
            <a:picLocks noChangeAspect="1" noChangeArrowheads="1"/>
          </p:cNvPicPr>
          <p:nvPr/>
        </p:nvPicPr>
        <p:blipFill>
          <a:blip r:embed="rId2">
            <a:extLst>
              <a:ext uri="{28A0092B-C50C-407E-A947-70E740481C1C}">
                <a14:useLocalDpi xmlns:a14="http://schemas.microsoft.com/office/drawing/2010/main" val="0"/>
              </a:ext>
            </a:extLst>
          </a:blip>
          <a:srcRect l="3801" t="11151" r="2402" b="15350"/>
          <a:stretch>
            <a:fillRect/>
          </a:stretch>
        </p:blipFill>
        <p:spPr bwMode="auto">
          <a:xfrm>
            <a:off x="0" y="9525"/>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6514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err="1" smtClean="0"/>
              <a:t>Ebpa</a:t>
            </a:r>
            <a:r>
              <a:rPr lang="en-US" b="1" dirty="0" smtClean="0"/>
              <a:t> /</a:t>
            </a:r>
            <a:r>
              <a:rPr lang="en-US" b="1" dirty="0" err="1" smtClean="0"/>
              <a:t>ebpn</a:t>
            </a:r>
            <a:r>
              <a:rPr lang="en-US" b="1" dirty="0" smtClean="0"/>
              <a:t>/</a:t>
            </a:r>
            <a:r>
              <a:rPr lang="en-US" b="1" dirty="0" err="1" smtClean="0"/>
              <a:t>bpn</a:t>
            </a:r>
            <a:r>
              <a:rPr lang="en-US" b="1" dirty="0" smtClean="0"/>
              <a:t>/</a:t>
            </a:r>
            <a:r>
              <a:rPr lang="en-US" b="1" dirty="0" err="1" smtClean="0"/>
              <a:t>bpa</a:t>
            </a:r>
            <a:r>
              <a:rPr lang="en-US" b="1" dirty="0" smtClean="0"/>
              <a:t> limitations</a:t>
            </a:r>
            <a:endParaRPr lang="en-US" b="1" dirty="0"/>
          </a:p>
        </p:txBody>
      </p:sp>
      <p:sp>
        <p:nvSpPr>
          <p:cNvPr id="3" name="Content Placeholder 2"/>
          <p:cNvSpPr>
            <a:spLocks noGrp="1"/>
          </p:cNvSpPr>
          <p:nvPr>
            <p:ph sz="quarter" idx="1"/>
          </p:nvPr>
        </p:nvSpPr>
        <p:spPr/>
        <p:txBody>
          <a:bodyPr/>
          <a:lstStyle/>
          <a:p>
            <a:pPr fontAlgn="base"/>
            <a:r>
              <a:rPr lang="en-US" dirty="0"/>
              <a:t>It relies on input to perform on a specific problem.</a:t>
            </a:r>
          </a:p>
          <a:p>
            <a:pPr fontAlgn="base"/>
            <a:r>
              <a:rPr lang="en-US" dirty="0"/>
              <a:t>Sensitive to complex/noisy data.</a:t>
            </a:r>
          </a:p>
          <a:p>
            <a:pPr fontAlgn="base"/>
            <a:r>
              <a:rPr lang="en-US" dirty="0"/>
              <a:t>It needs the derivatives of activation functions for the network design time.</a:t>
            </a:r>
          </a:p>
        </p:txBody>
      </p:sp>
    </p:spTree>
    <p:extLst>
      <p:ext uri="{BB962C8B-B14F-4D97-AF65-F5344CB8AC3E}">
        <p14:creationId xmlns:p14="http://schemas.microsoft.com/office/powerpoint/2010/main" val="9249238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err="1" smtClean="0"/>
              <a:t>Ebpa</a:t>
            </a:r>
            <a:r>
              <a:rPr lang="en-US" b="1" dirty="0" smtClean="0"/>
              <a:t> applications</a:t>
            </a:r>
            <a:endParaRPr lang="en-US" b="1" dirty="0"/>
          </a:p>
        </p:txBody>
      </p:sp>
      <p:sp>
        <p:nvSpPr>
          <p:cNvPr id="3" name="Content Placeholder 2"/>
          <p:cNvSpPr>
            <a:spLocks noGrp="1"/>
          </p:cNvSpPr>
          <p:nvPr>
            <p:ph sz="quarter" idx="1"/>
          </p:nvPr>
        </p:nvSpPr>
        <p:spPr/>
        <p:txBody>
          <a:bodyPr/>
          <a:lstStyle/>
          <a:p>
            <a:pPr fontAlgn="base"/>
            <a:r>
              <a:rPr lang="en-US" dirty="0"/>
              <a:t>The neural network is trained to enunciate each letter of a word and a sentence</a:t>
            </a:r>
          </a:p>
          <a:p>
            <a:pPr fontAlgn="base"/>
            <a:r>
              <a:rPr lang="en-US" dirty="0"/>
              <a:t>It is used in the field of speech recognition</a:t>
            </a:r>
          </a:p>
          <a:p>
            <a:pPr fontAlgn="base"/>
            <a:r>
              <a:rPr lang="en-US" dirty="0"/>
              <a:t>It is used in the field of character and face recognition</a:t>
            </a:r>
          </a:p>
        </p:txBody>
      </p:sp>
    </p:spTree>
    <p:extLst>
      <p:ext uri="{BB962C8B-B14F-4D97-AF65-F5344CB8AC3E}">
        <p14:creationId xmlns:p14="http://schemas.microsoft.com/office/powerpoint/2010/main" val="33417591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err="1" smtClean="0"/>
              <a:t>Ebpa</a:t>
            </a:r>
            <a:r>
              <a:rPr lang="en-US" b="1" dirty="0" smtClean="0"/>
              <a:t> applications</a:t>
            </a:r>
            <a:endParaRPr lang="en-US" b="1" dirty="0"/>
          </a:p>
        </p:txBody>
      </p:sp>
      <p:sp>
        <p:nvSpPr>
          <p:cNvPr id="3" name="Content Placeholder 2"/>
          <p:cNvSpPr>
            <a:spLocks noGrp="1"/>
          </p:cNvSpPr>
          <p:nvPr>
            <p:ph sz="quarter" idx="1"/>
          </p:nvPr>
        </p:nvSpPr>
        <p:spPr/>
        <p:txBody>
          <a:bodyPr/>
          <a:lstStyle/>
          <a:p>
            <a:pPr fontAlgn="base"/>
            <a:r>
              <a:rPr lang="en-US" dirty="0"/>
              <a:t>The neural network is trained to enunciate each letter of a word and a sentence</a:t>
            </a:r>
          </a:p>
          <a:p>
            <a:pPr fontAlgn="base"/>
            <a:r>
              <a:rPr lang="en-US" dirty="0"/>
              <a:t>It is used in the field of speech recognition</a:t>
            </a:r>
          </a:p>
          <a:p>
            <a:pPr fontAlgn="base"/>
            <a:r>
              <a:rPr lang="en-US" dirty="0"/>
              <a:t>It is used in the field of character and face recognition</a:t>
            </a:r>
          </a:p>
        </p:txBody>
      </p:sp>
    </p:spTree>
    <p:extLst>
      <p:ext uri="{BB962C8B-B14F-4D97-AF65-F5344CB8AC3E}">
        <p14:creationId xmlns:p14="http://schemas.microsoft.com/office/powerpoint/2010/main" val="40336422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err="1" smtClean="0"/>
              <a:t>Ebpa</a:t>
            </a:r>
            <a:r>
              <a:rPr lang="en-US" b="1" dirty="0" smtClean="0"/>
              <a:t> applications</a:t>
            </a:r>
            <a:endParaRPr lang="en-US" b="1" dirty="0"/>
          </a:p>
        </p:txBody>
      </p:sp>
      <p:sp>
        <p:nvSpPr>
          <p:cNvPr id="3" name="Content Placeholder 2"/>
          <p:cNvSpPr>
            <a:spLocks noGrp="1"/>
          </p:cNvSpPr>
          <p:nvPr>
            <p:ph sz="quarter" idx="1"/>
          </p:nvPr>
        </p:nvSpPr>
        <p:spPr/>
        <p:txBody>
          <a:bodyPr/>
          <a:lstStyle/>
          <a:p>
            <a:pPr fontAlgn="base"/>
            <a:r>
              <a:rPr lang="en-US" dirty="0"/>
              <a:t>The neural network is trained to enunciate each letter of a word and a sentence</a:t>
            </a:r>
          </a:p>
          <a:p>
            <a:pPr fontAlgn="base"/>
            <a:r>
              <a:rPr lang="en-US" dirty="0"/>
              <a:t>It is used in the field of speech recognition</a:t>
            </a:r>
          </a:p>
          <a:p>
            <a:pPr fontAlgn="base"/>
            <a:r>
              <a:rPr lang="en-US" dirty="0"/>
              <a:t>It is used in the field of character and face recognition</a:t>
            </a:r>
          </a:p>
        </p:txBody>
      </p:sp>
    </p:spTree>
    <p:extLst>
      <p:ext uri="{BB962C8B-B14F-4D97-AF65-F5344CB8AC3E}">
        <p14:creationId xmlns:p14="http://schemas.microsoft.com/office/powerpoint/2010/main" val="40336422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76413"/>
            <a:ext cx="7239000" cy="485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50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Associative memory network</a:t>
            </a:r>
            <a:endParaRPr lang="en-US" dirty="0"/>
          </a:p>
        </p:txBody>
      </p:sp>
      <p:sp>
        <p:nvSpPr>
          <p:cNvPr id="3" name="Content Placeholder 2"/>
          <p:cNvSpPr>
            <a:spLocks noGrp="1"/>
          </p:cNvSpPr>
          <p:nvPr>
            <p:ph sz="quarter" idx="1"/>
          </p:nvPr>
        </p:nvSpPr>
        <p:spPr>
          <a:xfrm>
            <a:off x="457200" y="1600200"/>
            <a:ext cx="8382000" cy="4873752"/>
          </a:xfrm>
        </p:spPr>
        <p:txBody>
          <a:bodyPr/>
          <a:lstStyle/>
          <a:p>
            <a:pPr marL="0" indent="0">
              <a:buNone/>
            </a:pPr>
            <a:r>
              <a:rPr lang="en-US" dirty="0" smtClean="0"/>
              <a:t>It can store a set of patterns as memories.</a:t>
            </a:r>
          </a:p>
          <a:p>
            <a:pPr marL="0" indent="0">
              <a:buNone/>
            </a:pPr>
            <a:r>
              <a:rPr lang="en-US" dirty="0" smtClean="0"/>
              <a:t>When the associative memory is being presented with a key pattern, it responds by producing one of the stored patterns, which closely resembles or related to the key pattern.</a:t>
            </a:r>
          </a:p>
          <a:p>
            <a:pPr marL="0" indent="0">
              <a:buNone/>
            </a:pPr>
            <a:r>
              <a:rPr lang="en-US" dirty="0" smtClean="0"/>
              <a:t>Is also known as </a:t>
            </a:r>
            <a:r>
              <a:rPr lang="en-US" dirty="0" smtClean="0">
                <a:solidFill>
                  <a:srgbClr val="FF0000"/>
                </a:solidFill>
              </a:rPr>
              <a:t>content addressable memories(CAM).</a:t>
            </a:r>
            <a:endParaRPr lang="en-US" dirty="0">
              <a:solidFill>
                <a:srgbClr val="FF0000"/>
              </a:solidFill>
            </a:endParaRPr>
          </a:p>
        </p:txBody>
      </p:sp>
    </p:spTree>
    <p:extLst>
      <p:ext uri="{BB962C8B-B14F-4D97-AF65-F5344CB8AC3E}">
        <p14:creationId xmlns:p14="http://schemas.microsoft.com/office/powerpoint/2010/main" val="359704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smtClean="0"/>
              <a:t>Interconnections</a:t>
            </a:r>
            <a:endParaRPr lang="en-US" b="1" dirty="0"/>
          </a:p>
        </p:txBody>
      </p:sp>
      <p:sp>
        <p:nvSpPr>
          <p:cNvPr id="3" name="Content Placeholder 2"/>
          <p:cNvSpPr>
            <a:spLocks noGrp="1"/>
          </p:cNvSpPr>
          <p:nvPr>
            <p:ph sz="quarter" idx="1"/>
          </p:nvPr>
        </p:nvSpPr>
        <p:spPr/>
        <p:txBody>
          <a:bodyPr/>
          <a:lstStyle/>
          <a:p>
            <a:pPr marL="0" indent="0" algn="just">
              <a:buNone/>
            </a:pPr>
            <a:r>
              <a:rPr lang="en-US" dirty="0"/>
              <a:t>Interconnection can be defined as the way processing elements (Neuron) in ANN are connected to each other. Hence, the arrangements of these processing elements and geometry of interconnections are very essential in ANN.</a:t>
            </a:r>
          </a:p>
        </p:txBody>
      </p:sp>
    </p:spTree>
    <p:extLst>
      <p:ext uri="{BB962C8B-B14F-4D97-AF65-F5344CB8AC3E}">
        <p14:creationId xmlns:p14="http://schemas.microsoft.com/office/powerpoint/2010/main" val="175692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Associative memory network</a:t>
            </a:r>
          </a:p>
        </p:txBody>
      </p:sp>
      <p:pic>
        <p:nvPicPr>
          <p:cNvPr id="2051"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809750" y="2132012"/>
            <a:ext cx="47625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1865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Associative memory network</a:t>
            </a:r>
          </a:p>
        </p:txBody>
      </p:sp>
      <p:sp>
        <p:nvSpPr>
          <p:cNvPr id="3" name="Content Placeholder 2"/>
          <p:cNvSpPr>
            <a:spLocks noGrp="1"/>
          </p:cNvSpPr>
          <p:nvPr>
            <p:ph sz="quarter" idx="1"/>
          </p:nvPr>
        </p:nvSpPr>
        <p:spPr/>
        <p:txBody>
          <a:bodyPr/>
          <a:lstStyle/>
          <a:p>
            <a:r>
              <a:rPr lang="en-US" dirty="0" smtClean="0"/>
              <a:t>TYPES:- </a:t>
            </a:r>
          </a:p>
          <a:p>
            <a:pPr marL="0" indent="0">
              <a:buNone/>
            </a:pPr>
            <a:endParaRPr lang="en-US" dirty="0"/>
          </a:p>
          <a:p>
            <a:pPr marL="457200" indent="-457200">
              <a:buAutoNum type="arabicPeriod"/>
            </a:pPr>
            <a:r>
              <a:rPr lang="en-US" dirty="0" smtClean="0"/>
              <a:t>Auto Associative Memory</a:t>
            </a:r>
          </a:p>
          <a:p>
            <a:pPr marL="457200" indent="-457200">
              <a:buAutoNum type="arabicPeriod"/>
            </a:pPr>
            <a:r>
              <a:rPr lang="en-US" dirty="0" smtClean="0"/>
              <a:t>Hetero Associative Memory</a:t>
            </a:r>
          </a:p>
          <a:p>
            <a:pPr marL="457200" indent="-457200">
              <a:buAutoNum type="arabicPeriod"/>
            </a:pPr>
            <a:endParaRPr lang="en-US" dirty="0"/>
          </a:p>
          <a:p>
            <a:pPr marL="457200" indent="-457200">
              <a:buAutoNum type="arabicPeriod"/>
            </a:pPr>
            <a:endParaRPr lang="en-US" dirty="0" smtClean="0"/>
          </a:p>
          <a:p>
            <a:pPr marL="0" indent="0">
              <a:buNone/>
            </a:pPr>
            <a:r>
              <a:rPr lang="en-US" dirty="0" smtClean="0"/>
              <a:t>Both these are single layer nets in which the weights are determined in a manner that the net stores a set of pattern associations.</a:t>
            </a:r>
            <a:endParaRPr lang="en-US" dirty="0"/>
          </a:p>
        </p:txBody>
      </p:sp>
    </p:spTree>
    <p:extLst>
      <p:ext uri="{BB962C8B-B14F-4D97-AF65-F5344CB8AC3E}">
        <p14:creationId xmlns:p14="http://schemas.microsoft.com/office/powerpoint/2010/main" val="1730061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Associative memory network</a:t>
            </a:r>
          </a:p>
        </p:txBody>
      </p:sp>
      <p:sp>
        <p:nvSpPr>
          <p:cNvPr id="3" name="Content Placeholder 2"/>
          <p:cNvSpPr>
            <a:spLocks noGrp="1"/>
          </p:cNvSpPr>
          <p:nvPr>
            <p:ph sz="quarter" idx="1"/>
          </p:nvPr>
        </p:nvSpPr>
        <p:spPr/>
        <p:txBody>
          <a:bodyPr/>
          <a:lstStyle/>
          <a:p>
            <a:r>
              <a:rPr lang="en-US" dirty="0" smtClean="0"/>
              <a:t>Input output vector pair, say S:T</a:t>
            </a:r>
          </a:p>
          <a:p>
            <a:endParaRPr lang="en-US" dirty="0"/>
          </a:p>
          <a:p>
            <a:pPr marL="0" indent="0">
              <a:buNone/>
            </a:pPr>
            <a:r>
              <a:rPr lang="en-US" dirty="0" smtClean="0"/>
              <a:t>AAM- S:T(similar)</a:t>
            </a:r>
            <a:endParaRPr lang="en-US" dirty="0"/>
          </a:p>
          <a:p>
            <a:pPr marL="0" indent="0">
              <a:buNone/>
            </a:pPr>
            <a:r>
              <a:rPr lang="en-US" dirty="0" smtClean="0"/>
              <a:t>HAM- S:T(not similar)</a:t>
            </a:r>
            <a:endParaRPr lang="en-US" dirty="0"/>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505200"/>
            <a:ext cx="68580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1859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Bidirectional associative memory</a:t>
            </a:r>
            <a:endParaRPr lang="en-US" dirty="0"/>
          </a:p>
        </p:txBody>
      </p:sp>
      <p:sp>
        <p:nvSpPr>
          <p:cNvPr id="3" name="Content Placeholder 2"/>
          <p:cNvSpPr>
            <a:spLocks noGrp="1"/>
          </p:cNvSpPr>
          <p:nvPr>
            <p:ph sz="quarter" idx="1"/>
          </p:nvPr>
        </p:nvSpPr>
        <p:spPr/>
        <p:txBody>
          <a:bodyPr/>
          <a:lstStyle/>
          <a:p>
            <a:pPr algn="just" fontAlgn="base"/>
            <a:r>
              <a:rPr lang="en-US" dirty="0"/>
              <a:t>Bidirectional Associative Memory (BAM</a:t>
            </a:r>
            <a:r>
              <a:rPr lang="en-US" dirty="0" smtClean="0"/>
              <a:t>) was developed by </a:t>
            </a:r>
            <a:r>
              <a:rPr lang="en-US" dirty="0" err="1" smtClean="0">
                <a:solidFill>
                  <a:srgbClr val="FF0000"/>
                </a:solidFill>
              </a:rPr>
              <a:t>Kosko</a:t>
            </a:r>
            <a:r>
              <a:rPr lang="en-US" dirty="0" smtClean="0">
                <a:solidFill>
                  <a:srgbClr val="FF0000"/>
                </a:solidFill>
              </a:rPr>
              <a:t> in 1988,</a:t>
            </a:r>
            <a:r>
              <a:rPr lang="en-US" dirty="0" smtClean="0"/>
              <a:t> </a:t>
            </a:r>
            <a:r>
              <a:rPr lang="en-US" dirty="0"/>
              <a:t> is a supervised</a:t>
            </a:r>
            <a:r>
              <a:rPr lang="en-US" u="sng" dirty="0"/>
              <a:t> </a:t>
            </a:r>
            <a:r>
              <a:rPr lang="en-US" dirty="0"/>
              <a:t>learning </a:t>
            </a:r>
            <a:r>
              <a:rPr lang="en-US" dirty="0" smtClean="0"/>
              <a:t>model. </a:t>
            </a:r>
            <a:r>
              <a:rPr lang="en-US" dirty="0"/>
              <a:t>This is </a:t>
            </a:r>
            <a:r>
              <a:rPr lang="en-US" i="1" dirty="0"/>
              <a:t>hetero-associative memory</a:t>
            </a:r>
            <a:r>
              <a:rPr lang="en-US" dirty="0"/>
              <a:t>, for an input pattern, it returns another pattern which is potentially of a different size. This phenomenon is very similar to the human brain. Human memory is necessarily associative. It uses a chain of mental associations to recover a lost memory </a:t>
            </a:r>
            <a:r>
              <a:rPr lang="en-US" dirty="0">
                <a:solidFill>
                  <a:srgbClr val="FF0000"/>
                </a:solidFill>
              </a:rPr>
              <a:t>like associations of faces with names, in exam questions with answers,</a:t>
            </a:r>
            <a:r>
              <a:rPr lang="en-US" dirty="0"/>
              <a:t> etc.</a:t>
            </a:r>
          </a:p>
        </p:txBody>
      </p:sp>
    </p:spTree>
    <p:extLst>
      <p:ext uri="{BB962C8B-B14F-4D97-AF65-F5344CB8AC3E}">
        <p14:creationId xmlns:p14="http://schemas.microsoft.com/office/powerpoint/2010/main" val="3053943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BAM is required?</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The </a:t>
            </a:r>
            <a:r>
              <a:rPr lang="en-US" dirty="0"/>
              <a:t>main objective to introduce such a network model is to store hetero-associative pattern pairs.</a:t>
            </a:r>
            <a:br>
              <a:rPr lang="en-US" dirty="0"/>
            </a:br>
            <a:r>
              <a:rPr lang="en-US" dirty="0"/>
              <a:t>This is used to retrieve a pattern given a noisy or incomplete pattern</a:t>
            </a:r>
            <a:r>
              <a:rPr lang="en-US" dirty="0" smtClean="0"/>
              <a:t>.</a:t>
            </a:r>
          </a:p>
          <a:p>
            <a:pPr marL="457200" indent="-457200">
              <a:buAutoNum type="arabicPeriod"/>
            </a:pPr>
            <a:r>
              <a:rPr lang="en-US" dirty="0" smtClean="0"/>
              <a:t>It performs forward and backward associative searches for stored stimulus responses.</a:t>
            </a:r>
          </a:p>
          <a:p>
            <a:pPr marL="457200" indent="-457200">
              <a:buAutoNum type="arabicPeriod"/>
            </a:pPr>
            <a:r>
              <a:rPr lang="en-US" dirty="0" smtClean="0"/>
              <a:t>It encodes binary or bipolar patterns using </a:t>
            </a:r>
            <a:r>
              <a:rPr lang="en-US" dirty="0" err="1">
                <a:solidFill>
                  <a:srgbClr val="FF0000"/>
                </a:solidFill>
              </a:rPr>
              <a:t>H</a:t>
            </a:r>
            <a:r>
              <a:rPr lang="en-US" dirty="0" err="1" smtClean="0">
                <a:solidFill>
                  <a:srgbClr val="FF0000"/>
                </a:solidFill>
              </a:rPr>
              <a:t>eb</a:t>
            </a:r>
            <a:r>
              <a:rPr lang="en-US" dirty="0" smtClean="0">
                <a:solidFill>
                  <a:srgbClr val="FF0000"/>
                </a:solidFill>
              </a:rPr>
              <a:t> learning rule.</a:t>
            </a:r>
          </a:p>
          <a:p>
            <a:pPr marL="0" indent="0">
              <a:buNone/>
            </a:pPr>
            <a:endParaRPr lang="en-US" dirty="0"/>
          </a:p>
        </p:txBody>
      </p:sp>
    </p:spTree>
    <p:extLst>
      <p:ext uri="{BB962C8B-B14F-4D97-AF65-F5344CB8AC3E}">
        <p14:creationId xmlns:p14="http://schemas.microsoft.com/office/powerpoint/2010/main" val="4077311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164" y="-152400"/>
            <a:ext cx="7467600" cy="1143000"/>
          </a:xfrm>
        </p:spPr>
        <p:txBody>
          <a:bodyPr/>
          <a:lstStyle/>
          <a:p>
            <a:r>
              <a:rPr lang="en-US" b="1" dirty="0"/>
              <a:t>BAM Architecture:</a:t>
            </a:r>
            <a:endParaRPr lang="en-US" dirty="0"/>
          </a:p>
        </p:txBody>
      </p:sp>
      <p:sp>
        <p:nvSpPr>
          <p:cNvPr id="3" name="Content Placeholder 2"/>
          <p:cNvSpPr>
            <a:spLocks noGrp="1"/>
          </p:cNvSpPr>
          <p:nvPr>
            <p:ph sz="quarter" idx="1"/>
          </p:nvPr>
        </p:nvSpPr>
        <p:spPr>
          <a:xfrm>
            <a:off x="533400" y="1066800"/>
            <a:ext cx="8001000" cy="4873752"/>
          </a:xfrm>
        </p:spPr>
        <p:txBody>
          <a:bodyPr/>
          <a:lstStyle/>
          <a:p>
            <a:pPr marL="0" indent="0">
              <a:buNone/>
            </a:pPr>
            <a:r>
              <a:rPr lang="en-US" dirty="0"/>
              <a:t>When BAM accepts an input of </a:t>
            </a:r>
            <a:r>
              <a:rPr lang="en-US" b="1" i="1" dirty="0"/>
              <a:t>n</a:t>
            </a:r>
            <a:r>
              <a:rPr lang="en-US" dirty="0"/>
              <a:t>-dimensional vector </a:t>
            </a:r>
            <a:r>
              <a:rPr lang="en-US" b="1" i="1" dirty="0"/>
              <a:t>X</a:t>
            </a:r>
            <a:r>
              <a:rPr lang="en-US" dirty="0"/>
              <a:t> from set </a:t>
            </a:r>
            <a:r>
              <a:rPr lang="en-US" b="1" i="1" dirty="0"/>
              <a:t>A</a:t>
            </a:r>
            <a:r>
              <a:rPr lang="en-US" dirty="0"/>
              <a:t> then the model recalls </a:t>
            </a:r>
            <a:r>
              <a:rPr lang="en-US" b="1" i="1" dirty="0"/>
              <a:t>m</a:t>
            </a:r>
            <a:r>
              <a:rPr lang="en-US" dirty="0"/>
              <a:t>-dimensional vector </a:t>
            </a:r>
            <a:r>
              <a:rPr lang="en-US" b="1" i="1" dirty="0"/>
              <a:t>Y</a:t>
            </a:r>
            <a:r>
              <a:rPr lang="en-US" dirty="0"/>
              <a:t> from set </a:t>
            </a:r>
            <a:r>
              <a:rPr lang="en-US" b="1" i="1" dirty="0"/>
              <a:t>B</a:t>
            </a:r>
            <a:r>
              <a:rPr lang="en-US" dirty="0"/>
              <a:t>. Similarly when </a:t>
            </a:r>
            <a:r>
              <a:rPr lang="en-US" b="1" i="1" dirty="0"/>
              <a:t>Y</a:t>
            </a:r>
            <a:r>
              <a:rPr lang="en-US" dirty="0"/>
              <a:t> is treated as input, the BAM recalls </a:t>
            </a:r>
            <a:r>
              <a:rPr lang="en-US" b="1" i="1" dirty="0"/>
              <a:t>X</a:t>
            </a:r>
            <a:r>
              <a:rPr lang="en-US" dirty="0"/>
              <a:t>.</a:t>
            </a:r>
          </a:p>
        </p:txBody>
      </p:sp>
      <p:sp>
        <p:nvSpPr>
          <p:cNvPr id="4" name="AutoShape 2" descr="Bidirectional Associative Memory (Two-lay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971801"/>
            <a:ext cx="7315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4749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en-US" dirty="0" smtClean="0"/>
                  <a:t>It consist of two layers of neurons which are connected by directed weighted path interconnections.</a:t>
                </a:r>
              </a:p>
              <a:p>
                <a:r>
                  <a:rPr lang="en-US" dirty="0" smtClean="0"/>
                  <a:t>Send signals until all the neurons reach equilibrium.</a:t>
                </a:r>
              </a:p>
              <a:p>
                <a:r>
                  <a:rPr lang="en-US" dirty="0" smtClean="0"/>
                  <a:t>Weights are bidirectional.</a:t>
                </a:r>
              </a:p>
              <a:p>
                <a:r>
                  <a:rPr lang="en-US" dirty="0" smtClean="0"/>
                  <a:t>Weight matrix from X to Y is W</a:t>
                </a:r>
              </a:p>
              <a:p>
                <a:r>
                  <a:rPr lang="en-US" dirty="0"/>
                  <a:t>Weight matrix from </a:t>
                </a:r>
                <a:r>
                  <a:rPr lang="en-US" dirty="0" smtClean="0"/>
                  <a:t>Y to X </a:t>
                </a:r>
                <a:r>
                  <a:rPr lang="en-US" dirty="0"/>
                  <a:t>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oMath>
                </a14:m>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a:stretch>
                  <a:fillRect l="-327" t="-1001"/>
                </a:stretch>
              </a:blipFill>
            </p:spPr>
            <p:txBody>
              <a:bodyPr/>
              <a:lstStyle/>
              <a:p>
                <a:r>
                  <a:rPr lang="en-US">
                    <a:noFill/>
                  </a:rPr>
                  <a:t> </a:t>
                </a:r>
              </a:p>
            </p:txBody>
          </p:sp>
        </mc:Fallback>
      </mc:AlternateContent>
    </p:spTree>
    <p:extLst>
      <p:ext uri="{BB962C8B-B14F-4D97-AF65-F5344CB8AC3E}">
        <p14:creationId xmlns:p14="http://schemas.microsoft.com/office/powerpoint/2010/main" val="3644770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endParaRPr lang="en-US" dirty="0"/>
          </a:p>
        </p:txBody>
      </p:sp>
      <p:sp>
        <p:nvSpPr>
          <p:cNvPr id="3" name="Content Placeholder 2"/>
          <p:cNvSpPr>
            <a:spLocks noGrp="1"/>
          </p:cNvSpPr>
          <p:nvPr>
            <p:ph sz="quarter" idx="1"/>
          </p:nvPr>
        </p:nvSpPr>
        <p:spPr/>
        <p:txBody>
          <a:bodyPr/>
          <a:lstStyle/>
          <a:p>
            <a:pPr fontAlgn="base"/>
            <a:r>
              <a:rPr lang="en-US" b="1" dirty="0"/>
              <a:t>Storage (Learning):</a:t>
            </a:r>
            <a:r>
              <a:rPr lang="en-US" dirty="0"/>
              <a:t> In this learning step of BAM, weight matrix is calculated between M pairs of patterns (fundamental memories) are stored in the synaptic weights of the network following the </a:t>
            </a:r>
            <a:r>
              <a:rPr lang="en-US" dirty="0" smtClean="0"/>
              <a:t>equation</a:t>
            </a:r>
          </a:p>
          <a:p>
            <a:pPr fontAlgn="base"/>
            <a:r>
              <a:rPr lang="en-US" dirty="0"/>
              <a:t>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191000"/>
            <a:ext cx="29718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15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endParaRPr lang="en-US" dirty="0"/>
          </a:p>
        </p:txBody>
      </p:sp>
      <p:sp>
        <p:nvSpPr>
          <p:cNvPr id="3" name="Content Placeholder 2"/>
          <p:cNvSpPr>
            <a:spLocks noGrp="1"/>
          </p:cNvSpPr>
          <p:nvPr>
            <p:ph sz="quarter" idx="1"/>
          </p:nvPr>
        </p:nvSpPr>
        <p:spPr/>
        <p:txBody>
          <a:bodyPr/>
          <a:lstStyle/>
          <a:p>
            <a:pPr fontAlgn="base"/>
            <a:r>
              <a:rPr lang="en-US" b="1" dirty="0"/>
              <a:t>Testing:</a:t>
            </a:r>
            <a:r>
              <a:rPr lang="en-US" dirty="0"/>
              <a:t> We have to check that the BAM recalls perfectly  </a:t>
            </a:r>
            <a:r>
              <a:rPr lang="en-US" dirty="0" smtClean="0"/>
              <a:t>       for corresponding     </a:t>
            </a:r>
            <a:r>
              <a:rPr lang="en-US" dirty="0"/>
              <a:t>  and </a:t>
            </a:r>
            <a:r>
              <a:rPr lang="en-US" dirty="0" smtClean="0"/>
              <a:t>recalls   </a:t>
            </a:r>
            <a:r>
              <a:rPr lang="en-US" dirty="0"/>
              <a:t> </a:t>
            </a:r>
            <a:r>
              <a:rPr lang="en-US" dirty="0" smtClean="0"/>
              <a:t> </a:t>
            </a:r>
            <a:r>
              <a:rPr lang="en-US" dirty="0"/>
              <a:t> for </a:t>
            </a:r>
            <a:r>
              <a:rPr lang="en-US" dirty="0" smtClean="0"/>
              <a:t>corresponding    </a:t>
            </a:r>
            <a:r>
              <a:rPr lang="en-US" dirty="0"/>
              <a:t> . Using,</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285" y="2159141"/>
            <a:ext cx="423863"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159141"/>
            <a:ext cx="518054"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971" y="2508201"/>
            <a:ext cx="518054"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597" y="2508200"/>
            <a:ext cx="423863"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026" y="3222624"/>
            <a:ext cx="3527838"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450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95463"/>
            <a:ext cx="7848600" cy="445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450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Interconnections</a:t>
            </a:r>
            <a:endParaRPr lang="en-US" dirty="0"/>
          </a:p>
        </p:txBody>
      </p:sp>
      <p:sp>
        <p:nvSpPr>
          <p:cNvPr id="3" name="Content Placeholder 2"/>
          <p:cNvSpPr>
            <a:spLocks noGrp="1"/>
          </p:cNvSpPr>
          <p:nvPr>
            <p:ph sz="quarter" idx="1"/>
          </p:nvPr>
        </p:nvSpPr>
        <p:spPr/>
        <p:txBody>
          <a:bodyPr/>
          <a:lstStyle/>
          <a:p>
            <a:pPr fontAlgn="base"/>
            <a:r>
              <a:rPr lang="en-US" dirty="0"/>
              <a:t>Single-layer feed-forward network</a:t>
            </a:r>
          </a:p>
          <a:p>
            <a:pPr fontAlgn="base"/>
            <a:r>
              <a:rPr lang="en-US" dirty="0"/>
              <a:t>Multilayer feed-forward network</a:t>
            </a:r>
          </a:p>
          <a:p>
            <a:pPr fontAlgn="base"/>
            <a:r>
              <a:rPr lang="en-US" dirty="0"/>
              <a:t>Single node with its own feedback</a:t>
            </a:r>
          </a:p>
          <a:p>
            <a:pPr fontAlgn="base"/>
            <a:r>
              <a:rPr lang="en-US" dirty="0"/>
              <a:t>Single-layer recurrent network</a:t>
            </a:r>
          </a:p>
          <a:p>
            <a:pPr fontAlgn="base"/>
            <a:r>
              <a:rPr lang="en-US" dirty="0"/>
              <a:t>Multilayer recurrent network</a:t>
            </a:r>
          </a:p>
        </p:txBody>
      </p:sp>
    </p:spTree>
    <p:extLst>
      <p:ext uri="{BB962C8B-B14F-4D97-AF65-F5344CB8AC3E}">
        <p14:creationId xmlns:p14="http://schemas.microsoft.com/office/powerpoint/2010/main" val="186723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BAM TYPES</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Discrete bidirectional associative memory</a:t>
            </a:r>
          </a:p>
          <a:p>
            <a:pPr marL="457200" indent="-457200">
              <a:buFont typeface="Wingdings"/>
              <a:buAutoNum type="arabicPeriod"/>
            </a:pPr>
            <a:r>
              <a:rPr lang="en-US" dirty="0" smtClean="0"/>
              <a:t>Continuous </a:t>
            </a:r>
            <a:r>
              <a:rPr lang="en-US" dirty="0"/>
              <a:t>bidirectional associative memory</a:t>
            </a:r>
          </a:p>
          <a:p>
            <a:pPr marL="0" indent="0">
              <a:buNone/>
            </a:pPr>
            <a:endParaRPr lang="en-US" dirty="0"/>
          </a:p>
        </p:txBody>
      </p:sp>
    </p:spTree>
    <p:extLst>
      <p:ext uri="{BB962C8B-B14F-4D97-AF65-F5344CB8AC3E}">
        <p14:creationId xmlns:p14="http://schemas.microsoft.com/office/powerpoint/2010/main" val="1474953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sz="quarter" idx="1"/>
          </p:nvPr>
        </p:nvPicPr>
        <p:blipFill>
          <a:blip r:embed="rId2"/>
          <a:stretch>
            <a:fillRect/>
          </a:stretch>
        </p:blipFill>
        <p:spPr>
          <a:xfrm>
            <a:off x="345691" y="1817178"/>
            <a:ext cx="7690617" cy="5040822"/>
          </a:xfrm>
          <a:prstGeom prst="rect">
            <a:avLst/>
          </a:prstGeom>
        </p:spPr>
      </p:pic>
    </p:spTree>
    <p:extLst>
      <p:ext uri="{BB962C8B-B14F-4D97-AF65-F5344CB8AC3E}">
        <p14:creationId xmlns:p14="http://schemas.microsoft.com/office/powerpoint/2010/main" val="2824964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33400"/>
            <a:ext cx="81534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694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Concept of computing :</a:t>
            </a:r>
            <a:r>
              <a:rPr lang="en-US" dirty="0"/>
              <a:t> </a:t>
            </a:r>
          </a:p>
        </p:txBody>
      </p:sp>
      <p:sp>
        <p:nvSpPr>
          <p:cNvPr id="4" name="Content Placeholder 3"/>
          <p:cNvSpPr>
            <a:spLocks noGrp="1"/>
          </p:cNvSpPr>
          <p:nvPr>
            <p:ph sz="quarter"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43" y="609601"/>
            <a:ext cx="8498576" cy="579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094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Types of computing</a:t>
            </a:r>
            <a:endParaRPr lang="en-US" sz="4000" dirty="0"/>
          </a:p>
        </p:txBody>
      </p:sp>
      <p:sp>
        <p:nvSpPr>
          <p:cNvPr id="4" name="Content Placeholder 3"/>
          <p:cNvSpPr>
            <a:spLocks noGrp="1"/>
          </p:cNvSpPr>
          <p:nvPr>
            <p:ph sz="quarter"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3058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3070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computing</a:t>
            </a:r>
            <a:endParaRPr lang="en-US" dirty="0"/>
          </a:p>
        </p:txBody>
      </p:sp>
      <p:sp>
        <p:nvSpPr>
          <p:cNvPr id="4" name="Content Placeholder 3"/>
          <p:cNvSpPr>
            <a:spLocks noGrp="1"/>
          </p:cNvSpPr>
          <p:nvPr>
            <p:ph sz="quarter"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228600"/>
            <a:ext cx="86106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5134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noChangeArrowheads="1"/>
          </p:cNvSpPr>
          <p:nvPr>
            <p:ph type="title"/>
          </p:nvPr>
        </p:nvSpPr>
        <p:spPr>
          <a:xfrm>
            <a:off x="628650" y="365125"/>
            <a:ext cx="7886700" cy="760413"/>
          </a:xfrm>
        </p:spPr>
        <p:txBody>
          <a:bodyPr/>
          <a:lstStyle/>
          <a:p>
            <a:r>
              <a:rPr lang="en-US" altLang="en-US" smtClean="0"/>
              <a:t>Hebb Learning Rule</a:t>
            </a:r>
          </a:p>
        </p:txBody>
      </p:sp>
      <p:sp>
        <p:nvSpPr>
          <p:cNvPr id="3" name="Content Placeholder 2"/>
          <p:cNvSpPr>
            <a:spLocks noGrp="1"/>
          </p:cNvSpPr>
          <p:nvPr>
            <p:ph idx="1"/>
          </p:nvPr>
        </p:nvSpPr>
        <p:spPr>
          <a:xfrm>
            <a:off x="395288" y="1268413"/>
            <a:ext cx="8120062" cy="4908550"/>
          </a:xfrm>
        </p:spPr>
        <p:txBody>
          <a:bodyPr/>
          <a:lstStyle/>
          <a:p>
            <a:pPr algn="just">
              <a:defRPr/>
            </a:pPr>
            <a:r>
              <a:rPr lang="en-US" dirty="0"/>
              <a:t>Donald Hebb stated in 1949 that “ </a:t>
            </a:r>
            <a:r>
              <a:rPr lang="en-US" dirty="0">
                <a:solidFill>
                  <a:srgbClr val="FF0000"/>
                </a:solidFill>
              </a:rPr>
              <a:t>In brain, the learning is performed by the change in the synaptic gap”.</a:t>
            </a:r>
          </a:p>
          <a:p>
            <a:pPr algn="just">
              <a:defRPr/>
            </a:pPr>
            <a:r>
              <a:rPr lang="en-US" dirty="0"/>
              <a:t>It is one of the first and also easiest learning rules in the neural network. It is used for pattern </a:t>
            </a:r>
            <a:r>
              <a:rPr lang="en-US" dirty="0" smtClean="0"/>
              <a:t>classification.</a:t>
            </a:r>
          </a:p>
          <a:p>
            <a:pPr algn="just">
              <a:defRPr/>
            </a:pPr>
            <a:r>
              <a:rPr lang="en-US" dirty="0"/>
              <a:t>It is a single layer neural network, i.e. it has one input layer and one output layer. The input layer can have many units, say n. The output layer only has one unit. </a:t>
            </a:r>
            <a:r>
              <a:rPr lang="en-US" dirty="0" err="1">
                <a:solidFill>
                  <a:srgbClr val="FF0000"/>
                </a:solidFill>
              </a:rPr>
              <a:t>Hebbian</a:t>
            </a:r>
            <a:r>
              <a:rPr lang="en-US" dirty="0">
                <a:solidFill>
                  <a:srgbClr val="FF0000"/>
                </a:solidFill>
              </a:rPr>
              <a:t> rule works by updating the weights between neurons in the neural network for each training sample.</a:t>
            </a:r>
          </a:p>
        </p:txBody>
      </p:sp>
    </p:spTree>
    <p:extLst>
      <p:ext uri="{BB962C8B-B14F-4D97-AF65-F5344CB8AC3E}">
        <p14:creationId xmlns:p14="http://schemas.microsoft.com/office/powerpoint/2010/main" val="21989588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8000999" cy="60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026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noChangeArrowheads="1"/>
          </p:cNvSpPr>
          <p:nvPr>
            <p:ph type="title"/>
          </p:nvPr>
        </p:nvSpPr>
        <p:spPr>
          <a:xfrm>
            <a:off x="628650" y="365125"/>
            <a:ext cx="7886700" cy="760413"/>
          </a:xfrm>
        </p:spPr>
        <p:txBody>
          <a:bodyPr/>
          <a:lstStyle/>
          <a:p>
            <a:r>
              <a:rPr lang="en-US" altLang="en-US" smtClean="0"/>
              <a:t>Hebb Learning Rule</a:t>
            </a:r>
          </a:p>
        </p:txBody>
      </p:sp>
      <p:sp>
        <p:nvSpPr>
          <p:cNvPr id="3" name="Content Placeholder 2"/>
          <p:cNvSpPr>
            <a:spLocks noGrp="1"/>
          </p:cNvSpPr>
          <p:nvPr>
            <p:ph idx="1"/>
          </p:nvPr>
        </p:nvSpPr>
        <p:spPr>
          <a:xfrm>
            <a:off x="395288" y="1268413"/>
            <a:ext cx="8120062" cy="4908550"/>
          </a:xfrm>
        </p:spPr>
        <p:txBody>
          <a:bodyPr/>
          <a:lstStyle/>
          <a:p>
            <a:pPr algn="just">
              <a:defRPr/>
            </a:pPr>
            <a:r>
              <a:rPr lang="en-US" dirty="0"/>
              <a:t>Donald Hebb stated in 1949 that “ In brain, the learning is performed by the change in the synaptic gap”.</a:t>
            </a:r>
          </a:p>
          <a:p>
            <a:pPr algn="just">
              <a:defRPr/>
            </a:pPr>
            <a:r>
              <a:rPr lang="en-US" dirty="0">
                <a:solidFill>
                  <a:srgbClr val="FF0000"/>
                </a:solidFill>
              </a:rPr>
              <a:t>When an axon of cell A is near enough to excite cell B, and repeatedly or permanently takes place in firing it, some growth process or metabolic change takes place in one or both the cells such than A’s efficiency, as one of the cells firing B, is increased.</a:t>
            </a:r>
          </a:p>
          <a:p>
            <a:pPr algn="just">
              <a:defRPr/>
            </a:pPr>
            <a:r>
              <a:rPr lang="en-US" dirty="0">
                <a:solidFill>
                  <a:srgbClr val="0070C0"/>
                </a:solidFill>
              </a:rPr>
              <a:t>According to Hebb rule, the weight vector is found to increase proportionately to the product of the input and the learning signal.</a:t>
            </a:r>
          </a:p>
          <a:p>
            <a:pPr marL="0" indent="0">
              <a:buFont typeface="Arial" pitchFamily="34" charset="0"/>
              <a:buNone/>
              <a:defRPr/>
            </a:pPr>
            <a:endParaRPr lang="en-US" dirty="0"/>
          </a:p>
        </p:txBody>
      </p:sp>
    </p:spTree>
    <p:extLst>
      <p:ext uri="{BB962C8B-B14F-4D97-AF65-F5344CB8AC3E}">
        <p14:creationId xmlns:p14="http://schemas.microsoft.com/office/powerpoint/2010/main" val="3751366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p:cNvSpPr>
            <a:spLocks noGrp="1" noChangeArrowheads="1"/>
          </p:cNvSpPr>
          <p:nvPr>
            <p:ph idx="1"/>
          </p:nvPr>
        </p:nvSpPr>
        <p:spPr>
          <a:xfrm>
            <a:off x="595313" y="1268413"/>
            <a:ext cx="7886700" cy="5811837"/>
          </a:xfrm>
        </p:spPr>
        <p:txBody>
          <a:bodyPr/>
          <a:lstStyle/>
          <a:p>
            <a:pPr algn="just"/>
            <a:r>
              <a:rPr lang="en-US" altLang="en-US" dirty="0" smtClean="0"/>
              <a:t>In </a:t>
            </a:r>
            <a:r>
              <a:rPr lang="en-US" altLang="en-US" dirty="0" err="1" smtClean="0"/>
              <a:t>Hebb</a:t>
            </a:r>
            <a:r>
              <a:rPr lang="en-US" altLang="en-US" dirty="0" smtClean="0"/>
              <a:t> learning, two interconnected neurons are ‘on’ simultaneously. The weight update in </a:t>
            </a:r>
            <a:r>
              <a:rPr lang="en-US" altLang="en-US" dirty="0" err="1" smtClean="0"/>
              <a:t>Hebb</a:t>
            </a:r>
            <a:r>
              <a:rPr lang="en-US" altLang="en-US" dirty="0" smtClean="0"/>
              <a:t> rule is given by</a:t>
            </a:r>
          </a:p>
          <a:p>
            <a:pPr algn="just"/>
            <a:r>
              <a:rPr lang="en-US" altLang="en-US" i="1" dirty="0" smtClean="0">
                <a:solidFill>
                  <a:srgbClr val="FF0000"/>
                </a:solidFill>
              </a:rPr>
              <a:t>W</a:t>
            </a:r>
            <a:r>
              <a:rPr lang="en-US" altLang="en-US" i="1" baseline="-25000" dirty="0" smtClean="0">
                <a:solidFill>
                  <a:srgbClr val="FF0000"/>
                </a:solidFill>
              </a:rPr>
              <a:t>i</a:t>
            </a:r>
            <a:r>
              <a:rPr lang="en-US" altLang="en-US" dirty="0" smtClean="0">
                <a:solidFill>
                  <a:srgbClr val="FF0000"/>
                </a:solidFill>
              </a:rPr>
              <a:t>(new) =</a:t>
            </a:r>
            <a:r>
              <a:rPr lang="en-US" altLang="en-US" i="1" dirty="0" smtClean="0">
                <a:solidFill>
                  <a:srgbClr val="FF0000"/>
                </a:solidFill>
              </a:rPr>
              <a:t> </a:t>
            </a:r>
            <a:r>
              <a:rPr lang="en-US" altLang="en-US" i="1" dirty="0" err="1" smtClean="0">
                <a:solidFill>
                  <a:srgbClr val="FF0000"/>
                </a:solidFill>
              </a:rPr>
              <a:t>w</a:t>
            </a:r>
            <a:r>
              <a:rPr lang="en-US" altLang="en-US" i="1" baseline="-25000" dirty="0" err="1" smtClean="0">
                <a:solidFill>
                  <a:srgbClr val="FF0000"/>
                </a:solidFill>
              </a:rPr>
              <a:t>i</a:t>
            </a:r>
            <a:r>
              <a:rPr lang="en-US" altLang="en-US" i="1" dirty="0" smtClean="0">
                <a:solidFill>
                  <a:srgbClr val="FF0000"/>
                </a:solidFill>
              </a:rPr>
              <a:t> </a:t>
            </a:r>
            <a:r>
              <a:rPr lang="en-US" altLang="en-US" dirty="0" smtClean="0">
                <a:solidFill>
                  <a:srgbClr val="FF0000"/>
                </a:solidFill>
              </a:rPr>
              <a:t>(old)+</a:t>
            </a:r>
            <a:r>
              <a:rPr lang="en-US" altLang="en-US" i="1" dirty="0" smtClean="0">
                <a:solidFill>
                  <a:srgbClr val="FF0000"/>
                </a:solidFill>
              </a:rPr>
              <a:t> x</a:t>
            </a:r>
            <a:r>
              <a:rPr lang="en-US" altLang="en-US" i="1" baseline="-25000" dirty="0" smtClean="0">
                <a:solidFill>
                  <a:srgbClr val="FF0000"/>
                </a:solidFill>
              </a:rPr>
              <a:t>i</a:t>
            </a:r>
            <a:r>
              <a:rPr lang="en-US" altLang="en-US" i="1" dirty="0" smtClean="0">
                <a:solidFill>
                  <a:srgbClr val="FF0000"/>
                </a:solidFill>
              </a:rPr>
              <a:t> y.</a:t>
            </a:r>
          </a:p>
          <a:p>
            <a:pPr algn="just"/>
            <a:r>
              <a:rPr lang="en-US" altLang="en-US" i="1" dirty="0" smtClean="0">
                <a:solidFill>
                  <a:srgbClr val="FF0000"/>
                </a:solidFill>
              </a:rPr>
              <a:t>Bi(new)=bi(old) +y</a:t>
            </a:r>
            <a:endParaRPr lang="en-US" altLang="en-US" dirty="0" smtClean="0">
              <a:solidFill>
                <a:srgbClr val="FF0000"/>
              </a:solidFill>
            </a:endParaRPr>
          </a:p>
          <a:p>
            <a:pPr algn="just"/>
            <a:r>
              <a:rPr lang="en-US" altLang="en-US" dirty="0" smtClean="0"/>
              <a:t>It is suited more for bipolar data.</a:t>
            </a:r>
          </a:p>
          <a:p>
            <a:pPr algn="just"/>
            <a:r>
              <a:rPr lang="en-US" altLang="en-US" dirty="0" smtClean="0"/>
              <a:t>If binary data is used, the weight updating formula cannot distinguish two conditions namely</a:t>
            </a:r>
          </a:p>
          <a:p>
            <a:pPr algn="just"/>
            <a:r>
              <a:rPr lang="en-US" altLang="en-US" dirty="0" smtClean="0"/>
              <a:t>A training pair in which an input unit is “on” and the target value is “off” A training pair in which both the input unit and the target value is “off”.</a:t>
            </a:r>
          </a:p>
          <a:p>
            <a:endParaRPr lang="en-US" altLang="en-US" dirty="0" smtClean="0"/>
          </a:p>
        </p:txBody>
      </p:sp>
      <p:sp>
        <p:nvSpPr>
          <p:cNvPr id="58371" name="Title 1"/>
          <p:cNvSpPr>
            <a:spLocks noGrp="1" noChangeArrowheads="1"/>
          </p:cNvSpPr>
          <p:nvPr>
            <p:ph type="title"/>
          </p:nvPr>
        </p:nvSpPr>
        <p:spPr>
          <a:xfrm>
            <a:off x="628650" y="365125"/>
            <a:ext cx="7886700" cy="760413"/>
          </a:xfrm>
        </p:spPr>
        <p:txBody>
          <a:bodyPr/>
          <a:lstStyle/>
          <a:p>
            <a:r>
              <a:rPr lang="en-US" altLang="en-US" smtClean="0"/>
              <a:t>Hebb Learning Rule</a:t>
            </a:r>
          </a:p>
        </p:txBody>
      </p:sp>
    </p:spTree>
    <p:extLst>
      <p:ext uri="{BB962C8B-B14F-4D97-AF65-F5344CB8AC3E}">
        <p14:creationId xmlns:p14="http://schemas.microsoft.com/office/powerpoint/2010/main" val="3824160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Single-layer feed-forward network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57400"/>
            <a:ext cx="44100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326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p:cNvPicPr>
            <a:picLocks noChangeAspect="1" noChangeArrowheads="1"/>
          </p:cNvPicPr>
          <p:nvPr/>
        </p:nvPicPr>
        <p:blipFill>
          <a:blip r:embed="rId2">
            <a:extLst>
              <a:ext uri="{28A0092B-C50C-407E-A947-70E740481C1C}">
                <a14:useLocalDpi xmlns:a14="http://schemas.microsoft.com/office/drawing/2010/main" val="0"/>
              </a:ext>
            </a:extLst>
          </a:blip>
          <a:srcRect l="16139" r="9837"/>
          <a:stretch>
            <a:fillRect/>
          </a:stretch>
        </p:blipFill>
        <p:spPr bwMode="auto">
          <a:xfrm>
            <a:off x="1368425" y="115888"/>
            <a:ext cx="6407150" cy="662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16360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noChangeArrowheads="1"/>
          </p:cNvSpPr>
          <p:nvPr>
            <p:ph idx="1"/>
          </p:nvPr>
        </p:nvSpPr>
        <p:spPr/>
        <p:txBody>
          <a:bodyPr/>
          <a:lstStyle/>
          <a:p>
            <a:endParaRPr lang="en-IN" altLang="en-US" smtClean="0"/>
          </a:p>
        </p:txBody>
      </p:sp>
      <p:pic>
        <p:nvPicPr>
          <p:cNvPr id="6041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813"/>
            <a:ext cx="9144000" cy="681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3199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5888"/>
            <a:ext cx="8785225" cy="662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3431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II input X1= 1, X2=-1, B=1, Y= -1</a:t>
            </a:r>
            <a:endParaRPr lang="en-US" dirty="0"/>
          </a:p>
        </p:txBody>
      </p:sp>
      <p:sp>
        <p:nvSpPr>
          <p:cNvPr id="3" name="Content Placeholder 2"/>
          <p:cNvSpPr>
            <a:spLocks noGrp="1"/>
          </p:cNvSpPr>
          <p:nvPr>
            <p:ph sz="quarter" idx="1"/>
          </p:nvPr>
        </p:nvSpPr>
        <p:spPr/>
        <p:txBody>
          <a:bodyPr>
            <a:normAutofit fontScale="92500" lnSpcReduction="20000"/>
          </a:bodyPr>
          <a:lstStyle/>
          <a:p>
            <a:pPr marL="0" indent="0">
              <a:buNone/>
            </a:pPr>
            <a:r>
              <a:rPr lang="en-US" dirty="0" smtClean="0"/>
              <a:t>W1(NEW) =W1(OLD)+X1Y</a:t>
            </a:r>
          </a:p>
          <a:p>
            <a:pPr marL="0" indent="0">
              <a:buNone/>
            </a:pPr>
            <a:r>
              <a:rPr lang="en-US" dirty="0"/>
              <a:t> </a:t>
            </a:r>
            <a:r>
              <a:rPr lang="en-US" dirty="0" smtClean="0"/>
              <a:t>                  =1+1*(-1)</a:t>
            </a:r>
          </a:p>
          <a:p>
            <a:pPr marL="0" indent="0">
              <a:buNone/>
            </a:pPr>
            <a:r>
              <a:rPr lang="en-US" dirty="0"/>
              <a:t> </a:t>
            </a:r>
            <a:r>
              <a:rPr lang="en-US" dirty="0" smtClean="0"/>
              <a:t>                 = 1-1</a:t>
            </a:r>
          </a:p>
          <a:p>
            <a:pPr marL="0" indent="0">
              <a:buNone/>
            </a:pPr>
            <a:r>
              <a:rPr lang="en-US" dirty="0"/>
              <a:t> </a:t>
            </a:r>
            <a:r>
              <a:rPr lang="en-US" dirty="0" smtClean="0"/>
              <a:t>                  =0</a:t>
            </a:r>
          </a:p>
          <a:p>
            <a:pPr marL="0" indent="0">
              <a:buNone/>
            </a:pPr>
            <a:r>
              <a:rPr lang="en-US" dirty="0" smtClean="0"/>
              <a:t>W2(NEW</a:t>
            </a:r>
            <a:r>
              <a:rPr lang="en-US" dirty="0"/>
              <a:t>) =</a:t>
            </a:r>
            <a:r>
              <a:rPr lang="en-US" dirty="0" smtClean="0"/>
              <a:t>W2(OLD</a:t>
            </a:r>
            <a:r>
              <a:rPr lang="en-US" dirty="0"/>
              <a:t>)+</a:t>
            </a:r>
            <a:r>
              <a:rPr lang="en-US" dirty="0" smtClean="0"/>
              <a:t>X2Y</a:t>
            </a:r>
          </a:p>
          <a:p>
            <a:pPr marL="0" indent="0">
              <a:buNone/>
            </a:pPr>
            <a:r>
              <a:rPr lang="en-US" dirty="0"/>
              <a:t> </a:t>
            </a:r>
            <a:r>
              <a:rPr lang="en-US" dirty="0" smtClean="0"/>
              <a:t>                     = 1+(-1*-1)</a:t>
            </a:r>
          </a:p>
          <a:p>
            <a:pPr marL="0" indent="0">
              <a:buNone/>
            </a:pPr>
            <a:r>
              <a:rPr lang="en-US" dirty="0"/>
              <a:t> </a:t>
            </a:r>
            <a:r>
              <a:rPr lang="en-US" dirty="0" smtClean="0"/>
              <a:t>                       =1+1</a:t>
            </a:r>
          </a:p>
          <a:p>
            <a:pPr marL="0" indent="0">
              <a:buNone/>
            </a:pPr>
            <a:r>
              <a:rPr lang="en-US" dirty="0" smtClean="0"/>
              <a:t>===                  =2</a:t>
            </a:r>
          </a:p>
          <a:p>
            <a:pPr marL="0" indent="0">
              <a:buNone/>
            </a:pPr>
            <a:r>
              <a:rPr lang="en-US" dirty="0" smtClean="0"/>
              <a:t>B(NEW)    = B(OLD)+Y</a:t>
            </a:r>
          </a:p>
          <a:p>
            <a:pPr marL="0" indent="0">
              <a:buNone/>
            </a:pPr>
            <a:r>
              <a:rPr lang="en-US" dirty="0"/>
              <a:t> </a:t>
            </a:r>
            <a:r>
              <a:rPr lang="en-US" dirty="0" smtClean="0"/>
              <a:t>                 =1+(-1)</a:t>
            </a:r>
          </a:p>
          <a:p>
            <a:pPr marL="0" indent="0">
              <a:buNone/>
            </a:pPr>
            <a:r>
              <a:rPr lang="en-US" dirty="0"/>
              <a:t> </a:t>
            </a:r>
            <a:r>
              <a:rPr lang="en-US" dirty="0" smtClean="0"/>
              <a:t>                  =1-1</a:t>
            </a:r>
          </a:p>
          <a:p>
            <a:pPr marL="0" indent="0">
              <a:buNone/>
            </a:pPr>
            <a:r>
              <a:rPr lang="en-US" dirty="0"/>
              <a:t> </a:t>
            </a:r>
            <a:r>
              <a:rPr lang="en-US" dirty="0" smtClean="0"/>
              <a:t>              = 0</a:t>
            </a:r>
          </a:p>
          <a:p>
            <a:pPr marL="0" indent="0">
              <a:buNone/>
            </a:pPr>
            <a:r>
              <a:rPr lang="en-US" dirty="0" smtClean="0"/>
              <a:t>New weights and bias are w1=0, w2=2 and b=0</a:t>
            </a:r>
            <a:endParaRPr lang="en-US" dirty="0"/>
          </a:p>
        </p:txBody>
      </p:sp>
    </p:spTree>
    <p:extLst>
      <p:ext uri="{BB962C8B-B14F-4D97-AF65-F5344CB8AC3E}">
        <p14:creationId xmlns:p14="http://schemas.microsoft.com/office/powerpoint/2010/main" val="3319665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change</a:t>
            </a:r>
            <a:endParaRPr lang="en-US" dirty="0"/>
          </a:p>
        </p:txBody>
      </p:sp>
      <p:sp>
        <p:nvSpPr>
          <p:cNvPr id="3" name="Content Placeholder 2"/>
          <p:cNvSpPr>
            <a:spLocks noGrp="1"/>
          </p:cNvSpPr>
          <p:nvPr>
            <p:ph sz="quarter" idx="1"/>
          </p:nvPr>
        </p:nvSpPr>
        <p:spPr/>
        <p:txBody>
          <a:bodyPr/>
          <a:lstStyle/>
          <a:p>
            <a:r>
              <a:rPr lang="en-US" dirty="0" smtClean="0"/>
              <a:t>Del w1= x1y</a:t>
            </a:r>
          </a:p>
          <a:p>
            <a:r>
              <a:rPr lang="en-US" dirty="0" smtClean="0"/>
              <a:t>            =1*(-1)</a:t>
            </a:r>
          </a:p>
          <a:p>
            <a:r>
              <a:rPr lang="en-US" dirty="0" smtClean="0">
                <a:solidFill>
                  <a:srgbClr val="FF0000"/>
                </a:solidFill>
              </a:rPr>
              <a:t>-1</a:t>
            </a:r>
          </a:p>
          <a:p>
            <a:r>
              <a:rPr lang="en-US" dirty="0" smtClean="0"/>
              <a:t>Del w2 = x2y</a:t>
            </a:r>
          </a:p>
          <a:p>
            <a:r>
              <a:rPr lang="en-US" dirty="0"/>
              <a:t> </a:t>
            </a:r>
            <a:r>
              <a:rPr lang="en-US" dirty="0" smtClean="0"/>
              <a:t>           = -1*-1</a:t>
            </a:r>
          </a:p>
          <a:p>
            <a:r>
              <a:rPr lang="en-US" dirty="0"/>
              <a:t> </a:t>
            </a:r>
            <a:r>
              <a:rPr lang="en-US" dirty="0" smtClean="0"/>
              <a:t>           </a:t>
            </a:r>
            <a:r>
              <a:rPr lang="en-US" dirty="0" smtClean="0">
                <a:solidFill>
                  <a:srgbClr val="FF0000"/>
                </a:solidFill>
              </a:rPr>
              <a:t> 1</a:t>
            </a:r>
          </a:p>
          <a:p>
            <a:r>
              <a:rPr lang="en-US" dirty="0" smtClean="0"/>
              <a:t>Del b = y</a:t>
            </a:r>
          </a:p>
          <a:p>
            <a:r>
              <a:rPr lang="en-US" dirty="0"/>
              <a:t> </a:t>
            </a:r>
            <a:r>
              <a:rPr lang="en-US" dirty="0" smtClean="0"/>
              <a:t>    =</a:t>
            </a:r>
            <a:r>
              <a:rPr lang="en-US" dirty="0" smtClean="0">
                <a:solidFill>
                  <a:srgbClr val="FF0000"/>
                </a:solidFill>
              </a:rPr>
              <a:t>-1</a:t>
            </a:r>
            <a:endParaRPr lang="en-US" dirty="0">
              <a:solidFill>
                <a:srgbClr val="FF0000"/>
              </a:solidFill>
            </a:endParaRPr>
          </a:p>
        </p:txBody>
      </p:sp>
    </p:spTree>
    <p:extLst>
      <p:ext uri="{BB962C8B-B14F-4D97-AF65-F5344CB8AC3E}">
        <p14:creationId xmlns:p14="http://schemas.microsoft.com/office/powerpoint/2010/main" val="320513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0"/>
            <a:ext cx="8785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5467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 III input X1= -1, X2=1, B=1, Y= -1</a:t>
            </a:r>
            <a:r>
              <a:rPr lang="en-US" dirty="0"/>
              <a:t/>
            </a:r>
            <a:br>
              <a:rPr lang="en-US" dirty="0"/>
            </a:br>
            <a:r>
              <a:rPr lang="en-US" dirty="0">
                <a:solidFill>
                  <a:srgbClr val="FF0000"/>
                </a:solidFill>
              </a:rPr>
              <a:t>weights and bias are w1=0, w2=2 and b=0</a:t>
            </a:r>
            <a:br>
              <a:rPr lang="en-US" dirty="0">
                <a:solidFill>
                  <a:srgbClr val="FF0000"/>
                </a:solidFill>
              </a:rPr>
            </a:br>
            <a:endParaRPr lang="en-US" dirty="0">
              <a:solidFill>
                <a:srgbClr val="FF0000"/>
              </a:solidFill>
            </a:endParaRPr>
          </a:p>
        </p:txBody>
      </p:sp>
      <p:sp>
        <p:nvSpPr>
          <p:cNvPr id="3" name="Content Placeholder 2"/>
          <p:cNvSpPr>
            <a:spLocks noGrp="1"/>
          </p:cNvSpPr>
          <p:nvPr>
            <p:ph sz="quarter" idx="1"/>
          </p:nvPr>
        </p:nvSpPr>
        <p:spPr/>
        <p:txBody>
          <a:bodyPr>
            <a:normAutofit fontScale="92500" lnSpcReduction="20000"/>
          </a:bodyPr>
          <a:lstStyle/>
          <a:p>
            <a:pPr marL="0" indent="0">
              <a:buNone/>
            </a:pPr>
            <a:r>
              <a:rPr lang="en-US" dirty="0" smtClean="0"/>
              <a:t>W1(NEW) =W1(OLD)+X1Y</a:t>
            </a:r>
          </a:p>
          <a:p>
            <a:pPr marL="0" indent="0">
              <a:buNone/>
            </a:pPr>
            <a:r>
              <a:rPr lang="en-US" dirty="0"/>
              <a:t> </a:t>
            </a:r>
            <a:r>
              <a:rPr lang="en-US" dirty="0" smtClean="0"/>
              <a:t>                  =0+(-1*(-1))</a:t>
            </a:r>
          </a:p>
          <a:p>
            <a:pPr marL="0" indent="0">
              <a:buNone/>
            </a:pPr>
            <a:r>
              <a:rPr lang="en-US" dirty="0"/>
              <a:t> </a:t>
            </a:r>
            <a:r>
              <a:rPr lang="en-US" dirty="0" smtClean="0"/>
              <a:t>                 = 0+1</a:t>
            </a:r>
          </a:p>
          <a:p>
            <a:pPr marL="0" indent="0">
              <a:buNone/>
            </a:pPr>
            <a:r>
              <a:rPr lang="en-US" dirty="0"/>
              <a:t> </a:t>
            </a:r>
            <a:r>
              <a:rPr lang="en-US" dirty="0" smtClean="0"/>
              <a:t>                  =1</a:t>
            </a:r>
          </a:p>
          <a:p>
            <a:pPr marL="0" indent="0">
              <a:buNone/>
            </a:pPr>
            <a:r>
              <a:rPr lang="en-US" dirty="0" smtClean="0"/>
              <a:t>W2(NEW</a:t>
            </a:r>
            <a:r>
              <a:rPr lang="en-US" dirty="0"/>
              <a:t>) =</a:t>
            </a:r>
            <a:r>
              <a:rPr lang="en-US" dirty="0" smtClean="0"/>
              <a:t>W2(OLD</a:t>
            </a:r>
            <a:r>
              <a:rPr lang="en-US" dirty="0"/>
              <a:t>)+</a:t>
            </a:r>
            <a:r>
              <a:rPr lang="en-US" dirty="0" smtClean="0"/>
              <a:t>X2Y</a:t>
            </a:r>
          </a:p>
          <a:p>
            <a:pPr marL="0" indent="0">
              <a:buNone/>
            </a:pPr>
            <a:r>
              <a:rPr lang="en-US" dirty="0"/>
              <a:t> </a:t>
            </a:r>
            <a:r>
              <a:rPr lang="en-US" dirty="0" smtClean="0"/>
              <a:t>                     = 2+(1*-1)</a:t>
            </a:r>
          </a:p>
          <a:p>
            <a:pPr marL="0" indent="0">
              <a:buNone/>
            </a:pPr>
            <a:r>
              <a:rPr lang="en-US" dirty="0"/>
              <a:t> </a:t>
            </a:r>
            <a:r>
              <a:rPr lang="en-US" dirty="0" smtClean="0"/>
              <a:t>                       =2-1</a:t>
            </a:r>
          </a:p>
          <a:p>
            <a:pPr marL="0" indent="0">
              <a:buNone/>
            </a:pPr>
            <a:r>
              <a:rPr lang="en-US" dirty="0" smtClean="0"/>
              <a:t>===                  =1</a:t>
            </a:r>
          </a:p>
          <a:p>
            <a:pPr marL="0" indent="0">
              <a:buNone/>
            </a:pPr>
            <a:r>
              <a:rPr lang="en-US" dirty="0" smtClean="0"/>
              <a:t>B(NEW)    = B(OLD)+Y</a:t>
            </a:r>
          </a:p>
          <a:p>
            <a:pPr marL="0" indent="0">
              <a:buNone/>
            </a:pPr>
            <a:r>
              <a:rPr lang="en-US" dirty="0"/>
              <a:t> </a:t>
            </a:r>
            <a:r>
              <a:rPr lang="en-US" dirty="0" smtClean="0"/>
              <a:t>                 =0+(-1)</a:t>
            </a:r>
          </a:p>
          <a:p>
            <a:pPr marL="0" indent="0">
              <a:buNone/>
            </a:pPr>
            <a:r>
              <a:rPr lang="en-US" dirty="0"/>
              <a:t> </a:t>
            </a:r>
            <a:r>
              <a:rPr lang="en-US" dirty="0" smtClean="0"/>
              <a:t>                  =0-1</a:t>
            </a:r>
          </a:p>
          <a:p>
            <a:pPr marL="0" indent="0">
              <a:buNone/>
            </a:pPr>
            <a:r>
              <a:rPr lang="en-US" dirty="0"/>
              <a:t> </a:t>
            </a:r>
            <a:r>
              <a:rPr lang="en-US" dirty="0" smtClean="0"/>
              <a:t>              = -1</a:t>
            </a:r>
          </a:p>
          <a:p>
            <a:pPr marL="0" indent="0">
              <a:buNone/>
            </a:pPr>
            <a:r>
              <a:rPr lang="en-US" dirty="0" smtClean="0"/>
              <a:t>New weights and bias are w1=1, w2=1 and b=-1</a:t>
            </a:r>
            <a:endParaRPr lang="en-US" dirty="0"/>
          </a:p>
        </p:txBody>
      </p:sp>
    </p:spTree>
    <p:extLst>
      <p:ext uri="{BB962C8B-B14F-4D97-AF65-F5344CB8AC3E}">
        <p14:creationId xmlns:p14="http://schemas.microsoft.com/office/powerpoint/2010/main" val="2465253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change </a:t>
            </a:r>
            <a:r>
              <a:rPr lang="en-US" dirty="0"/>
              <a:t>X1= -1, X2=1, B=1, Y= -1</a:t>
            </a:r>
          </a:p>
        </p:txBody>
      </p:sp>
      <p:sp>
        <p:nvSpPr>
          <p:cNvPr id="3" name="Content Placeholder 2"/>
          <p:cNvSpPr>
            <a:spLocks noGrp="1"/>
          </p:cNvSpPr>
          <p:nvPr>
            <p:ph sz="quarter" idx="1"/>
          </p:nvPr>
        </p:nvSpPr>
        <p:spPr/>
        <p:txBody>
          <a:bodyPr/>
          <a:lstStyle/>
          <a:p>
            <a:r>
              <a:rPr lang="en-US" dirty="0" smtClean="0"/>
              <a:t>Del w1= x1y</a:t>
            </a:r>
          </a:p>
          <a:p>
            <a:r>
              <a:rPr lang="en-US" dirty="0" smtClean="0"/>
              <a:t>            =-1*(-1)</a:t>
            </a:r>
          </a:p>
          <a:p>
            <a:r>
              <a:rPr lang="en-US" dirty="0">
                <a:solidFill>
                  <a:srgbClr val="FF0000"/>
                </a:solidFill>
              </a:rPr>
              <a:t> </a:t>
            </a:r>
            <a:r>
              <a:rPr lang="en-US" dirty="0" smtClean="0">
                <a:solidFill>
                  <a:srgbClr val="FF0000"/>
                </a:solidFill>
              </a:rPr>
              <a:t>           = 1</a:t>
            </a:r>
          </a:p>
          <a:p>
            <a:r>
              <a:rPr lang="en-US" dirty="0" smtClean="0"/>
              <a:t>Del w2 = x2y</a:t>
            </a:r>
          </a:p>
          <a:p>
            <a:r>
              <a:rPr lang="en-US" dirty="0"/>
              <a:t> </a:t>
            </a:r>
            <a:r>
              <a:rPr lang="en-US" dirty="0" smtClean="0"/>
              <a:t>           = 1*-1</a:t>
            </a:r>
          </a:p>
          <a:p>
            <a:r>
              <a:rPr lang="en-US" dirty="0"/>
              <a:t> </a:t>
            </a:r>
            <a:r>
              <a:rPr lang="en-US" dirty="0" smtClean="0"/>
              <a:t>           </a:t>
            </a:r>
            <a:r>
              <a:rPr lang="en-US" dirty="0" smtClean="0">
                <a:solidFill>
                  <a:srgbClr val="FF0000"/>
                </a:solidFill>
              </a:rPr>
              <a:t> -1</a:t>
            </a:r>
          </a:p>
          <a:p>
            <a:r>
              <a:rPr lang="en-US" dirty="0" smtClean="0"/>
              <a:t>Del b = y</a:t>
            </a:r>
          </a:p>
          <a:p>
            <a:r>
              <a:rPr lang="en-US" dirty="0"/>
              <a:t> </a:t>
            </a:r>
            <a:r>
              <a:rPr lang="en-US" dirty="0" smtClean="0"/>
              <a:t>    =</a:t>
            </a:r>
            <a:r>
              <a:rPr lang="en-US" dirty="0" smtClean="0">
                <a:solidFill>
                  <a:srgbClr val="FF0000"/>
                </a:solidFill>
              </a:rPr>
              <a:t>-1</a:t>
            </a:r>
            <a:endParaRPr lang="en-US" dirty="0">
              <a:solidFill>
                <a:srgbClr val="FF0000"/>
              </a:solidFill>
            </a:endParaRPr>
          </a:p>
        </p:txBody>
      </p:sp>
    </p:spTree>
    <p:extLst>
      <p:ext uri="{BB962C8B-B14F-4D97-AF65-F5344CB8AC3E}">
        <p14:creationId xmlns:p14="http://schemas.microsoft.com/office/powerpoint/2010/main" val="554425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p:cNvPicPr>
            <a:picLocks noChangeAspect="1" noChangeArrowheads="1"/>
          </p:cNvPicPr>
          <p:nvPr/>
        </p:nvPicPr>
        <p:blipFill>
          <a:blip r:embed="rId2">
            <a:extLst>
              <a:ext uri="{28A0092B-C50C-407E-A947-70E740481C1C}">
                <a14:useLocalDpi xmlns:a14="http://schemas.microsoft.com/office/drawing/2010/main" val="0"/>
              </a:ext>
            </a:extLst>
          </a:blip>
          <a:srcRect t="1556"/>
          <a:stretch>
            <a:fillRect/>
          </a:stretch>
        </p:blipFill>
        <p:spPr bwMode="auto">
          <a:xfrm>
            <a:off x="323850" y="1196975"/>
            <a:ext cx="8424863"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51559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3"/>
          <p:cNvPicPr>
            <a:picLocks noChangeAspect="1" noChangeArrowheads="1"/>
          </p:cNvPicPr>
          <p:nvPr/>
        </p:nvPicPr>
        <p:blipFill>
          <a:blip r:embed="rId2">
            <a:extLst>
              <a:ext uri="{28A0092B-C50C-407E-A947-70E740481C1C}">
                <a14:useLocalDpi xmlns:a14="http://schemas.microsoft.com/office/drawing/2010/main" val="0"/>
              </a:ext>
            </a:extLst>
          </a:blip>
          <a:srcRect l="1962" r="5113"/>
          <a:stretch>
            <a:fillRect/>
          </a:stretch>
        </p:blipFill>
        <p:spPr bwMode="auto">
          <a:xfrm>
            <a:off x="395288" y="908050"/>
            <a:ext cx="82804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7617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Single-layer feed-forward network</a:t>
            </a:r>
          </a:p>
        </p:txBody>
      </p:sp>
      <p:sp>
        <p:nvSpPr>
          <p:cNvPr id="3" name="Content Placeholder 2"/>
          <p:cNvSpPr>
            <a:spLocks noGrp="1"/>
          </p:cNvSpPr>
          <p:nvPr>
            <p:ph sz="quarter" idx="1"/>
          </p:nvPr>
        </p:nvSpPr>
        <p:spPr/>
        <p:txBody>
          <a:bodyPr/>
          <a:lstStyle/>
          <a:p>
            <a:pPr algn="just"/>
            <a:r>
              <a:rPr lang="en-US" dirty="0"/>
              <a:t>In this type of network, we have only two layers input layer and output layer but the input layer does not count because no computation is performed in this layer. The output layer is formed when different weights are applied on input nodes and the cumulative effect per node is taken. After this, the neurons collectively give the output layer to compute the output signals.</a:t>
            </a:r>
          </a:p>
          <a:p>
            <a:pPr marL="0" indent="0" algn="just">
              <a:buNone/>
            </a:pPr>
            <a:r>
              <a:rPr lang="en-US" dirty="0" smtClean="0"/>
              <a:t>                                              </a:t>
            </a:r>
            <a:endParaRPr lang="en-US" dirty="0"/>
          </a:p>
        </p:txBody>
      </p:sp>
    </p:spTree>
    <p:extLst>
      <p:ext uri="{BB962C8B-B14F-4D97-AF65-F5344CB8AC3E}">
        <p14:creationId xmlns:p14="http://schemas.microsoft.com/office/powerpoint/2010/main" val="4139501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620713"/>
            <a:ext cx="7172325"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418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692150"/>
            <a:ext cx="8712200" cy="598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3438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Competitive Learning in ANN</a:t>
            </a:r>
            <a:br>
              <a:rPr lang="en-US" dirty="0"/>
            </a:br>
            <a:endParaRPr lang="en-US" dirty="0"/>
          </a:p>
        </p:txBody>
      </p:sp>
      <p:sp>
        <p:nvSpPr>
          <p:cNvPr id="3" name="Content Placeholder 2"/>
          <p:cNvSpPr>
            <a:spLocks noGrp="1"/>
          </p:cNvSpPr>
          <p:nvPr>
            <p:ph sz="quarter" idx="1"/>
          </p:nvPr>
        </p:nvSpPr>
        <p:spPr/>
        <p:txBody>
          <a:bodyPr/>
          <a:lstStyle/>
          <a:p>
            <a:pPr marL="0" indent="0">
              <a:buNone/>
            </a:pPr>
            <a:r>
              <a:rPr lang="en-US" dirty="0"/>
              <a:t>It is concerned with unsupervised training in which the output nodes try to compete with each other to represent the input pattern. </a:t>
            </a:r>
          </a:p>
        </p:txBody>
      </p:sp>
    </p:spTree>
    <p:extLst>
      <p:ext uri="{BB962C8B-B14F-4D97-AF65-F5344CB8AC3E}">
        <p14:creationId xmlns:p14="http://schemas.microsoft.com/office/powerpoint/2010/main" val="4289538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Concept of Competitive Network</a:t>
            </a:r>
          </a:p>
        </p:txBody>
      </p:sp>
      <p:sp>
        <p:nvSpPr>
          <p:cNvPr id="3" name="Content Placeholder 2"/>
          <p:cNvSpPr>
            <a:spLocks noGrp="1"/>
          </p:cNvSpPr>
          <p:nvPr>
            <p:ph sz="quarter" idx="1"/>
          </p:nvPr>
        </p:nvSpPr>
        <p:spPr>
          <a:xfrm>
            <a:off x="457200" y="1600200"/>
            <a:ext cx="3581400" cy="4873752"/>
          </a:xfrm>
        </p:spPr>
        <p:txBody>
          <a:bodyPr/>
          <a:lstStyle/>
          <a:p>
            <a:pPr marL="0" indent="0" algn="just">
              <a:buNone/>
            </a:pPr>
            <a:r>
              <a:rPr lang="en-US" dirty="0"/>
              <a:t>This network is just like a single layer feed-forward network having feedback connection between the outputs. The connections between the outputs are inhibitory type, which is shown by dotted lines, which means the competitors never support themselves.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00200"/>
            <a:ext cx="30480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318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Competitive Learning in ANN</a:t>
            </a:r>
            <a:br>
              <a:rPr lang="en-US" dirty="0"/>
            </a:br>
            <a:endParaRPr lang="en-US" dirty="0"/>
          </a:p>
        </p:txBody>
      </p:sp>
      <p:sp>
        <p:nvSpPr>
          <p:cNvPr id="3" name="Content Placeholder 2"/>
          <p:cNvSpPr>
            <a:spLocks noGrp="1"/>
          </p:cNvSpPr>
          <p:nvPr>
            <p:ph sz="quarter" idx="1"/>
          </p:nvPr>
        </p:nvSpPr>
        <p:spPr/>
        <p:txBody>
          <a:bodyPr/>
          <a:lstStyle/>
          <a:p>
            <a:pPr marL="0" indent="0" algn="just">
              <a:buNone/>
            </a:pPr>
            <a:r>
              <a:rPr lang="en-US" dirty="0" smtClean="0"/>
              <a:t>There  </a:t>
            </a:r>
            <a:r>
              <a:rPr lang="en-US" dirty="0"/>
              <a:t>would be competition among the output nodes so the main concept is - during training, the output unit that has the highest activation to a given input pattern, will be declared the winner. This rule is also called Winner-takes-all because only the winning neuron is updated and the rest of the neurons are left unchanged.</a:t>
            </a:r>
          </a:p>
        </p:txBody>
      </p:sp>
    </p:spTree>
    <p:extLst>
      <p:ext uri="{BB962C8B-B14F-4D97-AF65-F5344CB8AC3E}">
        <p14:creationId xmlns:p14="http://schemas.microsoft.com/office/powerpoint/2010/main" val="1884318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69878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377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253872"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35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Competitive Learning in ANN</a:t>
            </a:r>
            <a:br>
              <a:rPr lang="en-US" dirty="0"/>
            </a:br>
            <a:endParaRPr lang="en-US" dirty="0"/>
          </a:p>
        </p:txBody>
      </p:sp>
      <p:pic>
        <p:nvPicPr>
          <p:cNvPr id="1229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7696200" cy="48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3182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Self- Organizing Computational Maps</a:t>
            </a:r>
            <a:br>
              <a:rPr lang="en-US" dirty="0"/>
            </a:br>
            <a:endParaRPr lang="en-US" dirty="0"/>
          </a:p>
        </p:txBody>
      </p:sp>
      <p:sp>
        <p:nvSpPr>
          <p:cNvPr id="3" name="Content Placeholder 2"/>
          <p:cNvSpPr>
            <a:spLocks noGrp="1"/>
          </p:cNvSpPr>
          <p:nvPr>
            <p:ph sz="quarter" idx="1"/>
          </p:nvPr>
        </p:nvSpPr>
        <p:spPr/>
        <p:txBody>
          <a:bodyPr/>
          <a:lstStyle/>
          <a:p>
            <a:pPr marL="0" indent="0">
              <a:buNone/>
            </a:pPr>
            <a:r>
              <a:rPr lang="en-US" dirty="0"/>
              <a:t>It is concerned with unsupervised training in which the output nodes try to compete with each other to represent the input pattern. </a:t>
            </a:r>
          </a:p>
        </p:txBody>
      </p:sp>
    </p:spTree>
    <p:extLst>
      <p:ext uri="{BB962C8B-B14F-4D97-AF65-F5344CB8AC3E}">
        <p14:creationId xmlns:p14="http://schemas.microsoft.com/office/powerpoint/2010/main" val="1884318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Competitive Learning in ANN</a:t>
            </a:r>
            <a:br>
              <a:rPr lang="en-US" dirty="0"/>
            </a:br>
            <a:endParaRPr lang="en-US" dirty="0"/>
          </a:p>
        </p:txBody>
      </p:sp>
      <p:pic>
        <p:nvPicPr>
          <p:cNvPr id="1536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06425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31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Multilayer </a:t>
            </a:r>
            <a:r>
              <a:rPr lang="en-US" b="1" dirty="0"/>
              <a:t>feed forward network</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705802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9815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77724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0659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58284"/>
            <a:ext cx="7467599" cy="5042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453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7620000" cy="5518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249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43050"/>
            <a:ext cx="76962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465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56" y="457199"/>
            <a:ext cx="8450973" cy="582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465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90594"/>
            <a:ext cx="7543799" cy="6338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465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34704"/>
            <a:ext cx="8219268" cy="556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46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000999"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639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304800"/>
            <a:ext cx="7193159" cy="563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4085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5144</TotalTime>
  <Words>2645</Words>
  <Application>Microsoft Office PowerPoint</Application>
  <PresentationFormat>On-screen Show (4:3)</PresentationFormat>
  <Paragraphs>284</Paragraphs>
  <Slides>98</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Arial</vt:lpstr>
      <vt:lpstr>Calibri</vt:lpstr>
      <vt:lpstr>Cambria Math</vt:lpstr>
      <vt:lpstr>Century Schoolbook</vt:lpstr>
      <vt:lpstr>Droid Sans Fallback</vt:lpstr>
      <vt:lpstr>Times New Roman</vt:lpstr>
      <vt:lpstr>Verdana</vt:lpstr>
      <vt:lpstr>Wingdings</vt:lpstr>
      <vt:lpstr>Wingdings 2</vt:lpstr>
      <vt:lpstr>Oriel</vt:lpstr>
      <vt:lpstr>Soft Computing</vt:lpstr>
      <vt:lpstr>UNIT- 2</vt:lpstr>
      <vt:lpstr>Introduction to ANN</vt:lpstr>
      <vt:lpstr>Introduction to ANN</vt:lpstr>
      <vt:lpstr>Interconnections</vt:lpstr>
      <vt:lpstr>Interconnections</vt:lpstr>
      <vt:lpstr>Single-layer feed-forward network</vt:lpstr>
      <vt:lpstr>Single-layer feed-forward network</vt:lpstr>
      <vt:lpstr>Multilayer feed forward network</vt:lpstr>
      <vt:lpstr>Multilayer feed forward network</vt:lpstr>
      <vt:lpstr>Single node with its own feedback   </vt:lpstr>
      <vt:lpstr>Single node with its own feedback   </vt:lpstr>
      <vt:lpstr> Single-layer recurrent network   </vt:lpstr>
      <vt:lpstr> Single-layer recurrent network   </vt:lpstr>
      <vt:lpstr> Multilayer recurrent network </vt:lpstr>
      <vt:lpstr> Multilayer recurrent network </vt:lpstr>
      <vt:lpstr>Introduction to ANN</vt:lpstr>
      <vt:lpstr>Introduction to ANN</vt:lpstr>
      <vt:lpstr>Learning rule </vt:lpstr>
      <vt:lpstr>Learning rule</vt:lpstr>
      <vt:lpstr>Learning rule</vt:lpstr>
      <vt:lpstr>Types of learning</vt:lpstr>
      <vt:lpstr>TYPES OF LEARNING</vt:lpstr>
      <vt:lpstr>TYPES OF LEARNING</vt:lpstr>
      <vt:lpstr>PowerPoint Presentation</vt:lpstr>
      <vt:lpstr>BACKPROPAGATION NETWORK</vt:lpstr>
      <vt:lpstr>Characteristics of bpn</vt:lpstr>
      <vt:lpstr>Characteristics of bpn</vt:lpstr>
      <vt:lpstr>THREE LAYER BACKPROPAGATION NEURAL NETWORK</vt:lpstr>
      <vt:lpstr>TRAINING OF BACKPROPAGATION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Ebpa /ebpn/bpn/bpa limitations</vt:lpstr>
      <vt:lpstr>Ebpa applications</vt:lpstr>
      <vt:lpstr>Ebpa applications</vt:lpstr>
      <vt:lpstr>Ebpa applications</vt:lpstr>
      <vt:lpstr>PowerPoint Presentation</vt:lpstr>
      <vt:lpstr>Associative memory network</vt:lpstr>
      <vt:lpstr>Associative memory network</vt:lpstr>
      <vt:lpstr>Associative memory network</vt:lpstr>
      <vt:lpstr>Associative memory network</vt:lpstr>
      <vt:lpstr>Bidirectional associative memory</vt:lpstr>
      <vt:lpstr>Why BAM is required?</vt:lpstr>
      <vt:lpstr>BAM Architecture:</vt:lpstr>
      <vt:lpstr>architecture</vt:lpstr>
      <vt:lpstr>Algorithm:</vt:lpstr>
      <vt:lpstr>Algorithm:</vt:lpstr>
      <vt:lpstr>Algorithm:</vt:lpstr>
      <vt:lpstr>BAM TYPES</vt:lpstr>
      <vt:lpstr>PowerPoint Presentation</vt:lpstr>
      <vt:lpstr>PowerPoint Presentation</vt:lpstr>
      <vt:lpstr>Concept of computing : </vt:lpstr>
      <vt:lpstr>Types of computing</vt:lpstr>
      <vt:lpstr>Hard computing</vt:lpstr>
      <vt:lpstr>Hebb Learning Rule</vt:lpstr>
      <vt:lpstr>PowerPoint Presentation</vt:lpstr>
      <vt:lpstr>Hebb Learning Rule</vt:lpstr>
      <vt:lpstr>Hebb Learning Rule</vt:lpstr>
      <vt:lpstr>PowerPoint Presentation</vt:lpstr>
      <vt:lpstr>PowerPoint Presentation</vt:lpstr>
      <vt:lpstr>PowerPoint Presentation</vt:lpstr>
      <vt:lpstr>FOR II input X1= 1, X2=-1, B=1, Y= -1</vt:lpstr>
      <vt:lpstr>Weight change</vt:lpstr>
      <vt:lpstr>PowerPoint Presentation</vt:lpstr>
      <vt:lpstr>FOR III input X1= -1, X2=1, B=1, Y= -1 weights and bias are w1=0, w2=2 and b=0 </vt:lpstr>
      <vt:lpstr>Weight change X1= -1, X2=1, B=1, Y= -1</vt:lpstr>
      <vt:lpstr>PowerPoint Presentation</vt:lpstr>
      <vt:lpstr>PowerPoint Presentation</vt:lpstr>
      <vt:lpstr>PowerPoint Presentation</vt:lpstr>
      <vt:lpstr>PowerPoint Presentation</vt:lpstr>
      <vt:lpstr>Competitive Learning in ANN </vt:lpstr>
      <vt:lpstr>Basic Concept of Competitive Network</vt:lpstr>
      <vt:lpstr>Competitive Learning in ANN </vt:lpstr>
      <vt:lpstr>PowerPoint Presentation</vt:lpstr>
      <vt:lpstr>PowerPoint Presentation</vt:lpstr>
      <vt:lpstr>Competitive Learning in ANN </vt:lpstr>
      <vt:lpstr>Self- Organizing Computational Maps </vt:lpstr>
      <vt:lpstr>Competitive Learning in ANN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Computing</dc:title>
  <dc:creator>HP</dc:creator>
  <cp:lastModifiedBy>dell</cp:lastModifiedBy>
  <cp:revision>128</cp:revision>
  <dcterms:created xsi:type="dcterms:W3CDTF">2022-01-10T04:36:42Z</dcterms:created>
  <dcterms:modified xsi:type="dcterms:W3CDTF">2022-02-21T06:09:47Z</dcterms:modified>
</cp:coreProperties>
</file>